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3" r:id="rId1"/>
  </p:sldMasterIdLst>
  <p:notesMasterIdLst>
    <p:notesMasterId r:id="rId26"/>
  </p:notesMasterIdLst>
  <p:sldIdLst>
    <p:sldId id="257" r:id="rId2"/>
    <p:sldId id="321" r:id="rId3"/>
    <p:sldId id="425" r:id="rId4"/>
    <p:sldId id="303" r:id="rId5"/>
    <p:sldId id="720" r:id="rId6"/>
    <p:sldId id="500" r:id="rId7"/>
    <p:sldId id="378" r:id="rId8"/>
    <p:sldId id="723" r:id="rId9"/>
    <p:sldId id="499" r:id="rId10"/>
    <p:sldId id="312" r:id="rId11"/>
    <p:sldId id="721" r:id="rId12"/>
    <p:sldId id="513" r:id="rId13"/>
    <p:sldId id="722" r:id="rId14"/>
    <p:sldId id="528" r:id="rId15"/>
    <p:sldId id="714" r:id="rId16"/>
    <p:sldId id="715" r:id="rId17"/>
    <p:sldId id="716" r:id="rId18"/>
    <p:sldId id="719" r:id="rId19"/>
    <p:sldId id="713" r:id="rId20"/>
    <p:sldId id="268" r:id="rId21"/>
    <p:sldId id="724" r:id="rId22"/>
    <p:sldId id="418" r:id="rId23"/>
    <p:sldId id="718" r:id="rId24"/>
    <p:sldId id="53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CBD779-45FB-4C59-877C-82132E9F9FC3}" v="109" dt="2023-11-15T07:44:36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26605698951309"/>
          <c:y val="4.6418212097204488E-2"/>
          <c:w val="0.8575408707319655"/>
          <c:h val="0.81975456353376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rgbClr val="0248BA"/>
            </a:solid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6DE-4E0B-A42D-0D9DF96A15F3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6DE-4E0B-A42D-0D9DF96A15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List1!$A$2:$A$19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List1!$B$2:$B$19</c:f>
              <c:numCache>
                <c:formatCode>General</c:formatCode>
                <c:ptCount val="18"/>
                <c:pt idx="0">
                  <c:v>7869</c:v>
                </c:pt>
                <c:pt idx="1">
                  <c:v>2642</c:v>
                </c:pt>
                <c:pt idx="2">
                  <c:v>1171</c:v>
                </c:pt>
                <c:pt idx="3">
                  <c:v>2629</c:v>
                </c:pt>
                <c:pt idx="4">
                  <c:v>4095</c:v>
                </c:pt>
                <c:pt idx="5">
                  <c:v>2475</c:v>
                </c:pt>
                <c:pt idx="6">
                  <c:v>1682</c:v>
                </c:pt>
                <c:pt idx="7">
                  <c:v>1512</c:v>
                </c:pt>
                <c:pt idx="8">
                  <c:v>1814</c:v>
                </c:pt>
                <c:pt idx="9">
                  <c:v>1599</c:v>
                </c:pt>
                <c:pt idx="10">
                  <c:v>1481</c:v>
                </c:pt>
                <c:pt idx="11">
                  <c:v>1722</c:v>
                </c:pt>
                <c:pt idx="12">
                  <c:v>1258</c:v>
                </c:pt>
                <c:pt idx="13">
                  <c:v>1080</c:v>
                </c:pt>
                <c:pt idx="14">
                  <c:v>1287</c:v>
                </c:pt>
                <c:pt idx="15">
                  <c:v>1828</c:v>
                </c:pt>
                <c:pt idx="16">
                  <c:v>1932</c:v>
                </c:pt>
                <c:pt idx="17">
                  <c:v>1598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DE-4E0B-A42D-0D9DF96A1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-22"/>
        <c:axId val="288220288"/>
        <c:axId val="288222208"/>
      </c:barChart>
      <c:catAx>
        <c:axId val="28822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8222208"/>
        <c:crosses val="autoZero"/>
        <c:auto val="1"/>
        <c:lblAlgn val="ctr"/>
        <c:lblOffset val="100"/>
        <c:noMultiLvlLbl val="0"/>
      </c:catAx>
      <c:valAx>
        <c:axId val="288222208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800" b="0"/>
                  <a:t>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822028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63132869848556"/>
          <c:y val="3.0267810363461475E-2"/>
          <c:w val="0.8881187003060691"/>
          <c:h val="0.81413545799178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0000"/>
                    <a:satMod val="155000"/>
                  </a:schemeClr>
                </a:gs>
                <a:gs pos="65000">
                  <a:schemeClr val="accent1">
                    <a:shade val="85000"/>
                    <a:satMod val="155000"/>
                  </a:schemeClr>
                </a:gs>
                <a:gs pos="100000">
                  <a:schemeClr val="accent1">
                    <a:shade val="95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39000" dist="25400" dir="540000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List1!$B$2:$B$25</c:f>
              <c:numCache>
                <c:formatCode>General</c:formatCode>
                <c:ptCount val="24"/>
                <c:pt idx="0">
                  <c:v>129</c:v>
                </c:pt>
                <c:pt idx="1">
                  <c:v>29</c:v>
                </c:pt>
                <c:pt idx="2">
                  <c:v>91</c:v>
                </c:pt>
                <c:pt idx="3">
                  <c:v>115</c:v>
                </c:pt>
                <c:pt idx="4">
                  <c:v>307</c:v>
                </c:pt>
                <c:pt idx="5">
                  <c:v>156</c:v>
                </c:pt>
                <c:pt idx="6">
                  <c:v>1155</c:v>
                </c:pt>
                <c:pt idx="7">
                  <c:v>1538</c:v>
                </c:pt>
                <c:pt idx="8">
                  <c:v>518</c:v>
                </c:pt>
                <c:pt idx="9">
                  <c:v>228</c:v>
                </c:pt>
                <c:pt idx="10">
                  <c:v>236</c:v>
                </c:pt>
                <c:pt idx="11">
                  <c:v>299</c:v>
                </c:pt>
                <c:pt idx="12">
                  <c:v>213</c:v>
                </c:pt>
                <c:pt idx="13">
                  <c:v>230</c:v>
                </c:pt>
                <c:pt idx="14">
                  <c:v>127</c:v>
                </c:pt>
                <c:pt idx="15">
                  <c:v>427</c:v>
                </c:pt>
                <c:pt idx="16">
                  <c:v>556</c:v>
                </c:pt>
                <c:pt idx="17">
                  <c:v>569</c:v>
                </c:pt>
                <c:pt idx="18">
                  <c:v>786</c:v>
                </c:pt>
                <c:pt idx="19">
                  <c:v>400</c:v>
                </c:pt>
                <c:pt idx="20">
                  <c:v>413</c:v>
                </c:pt>
                <c:pt idx="21">
                  <c:v>204</c:v>
                </c:pt>
                <c:pt idx="22">
                  <c:v>343</c:v>
                </c:pt>
                <c:pt idx="23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EA-4298-8474-7B193D638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94198088"/>
        <c:axId val="594193496"/>
      </c:barChart>
      <c:catAx>
        <c:axId val="59419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4193496"/>
        <c:crosses val="autoZero"/>
        <c:auto val="1"/>
        <c:lblAlgn val="ctr"/>
        <c:lblOffset val="100"/>
        <c:noMultiLvlLbl val="0"/>
      </c:catAx>
      <c:valAx>
        <c:axId val="594193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800" b="0">
                    <a:solidFill>
                      <a:schemeClr val="tx1"/>
                    </a:solidFill>
                  </a:rPr>
                  <a:t>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4198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List1!$D$11</c:f>
              <c:strCache>
                <c:ptCount val="1"/>
                <c:pt idx="0">
                  <c:v>Sklizeň 3.10.2023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List1!$C$12:$C$18</c:f>
              <c:strCache>
                <c:ptCount val="7"/>
                <c:pt idx="0">
                  <c:v>kontrola</c:v>
                </c:pt>
                <c:pt idx="1">
                  <c:v>LAD 50</c:v>
                </c:pt>
                <c:pt idx="2">
                  <c:v>LAD 100</c:v>
                </c:pt>
                <c:pt idx="3">
                  <c:v>LAD 150</c:v>
                </c:pt>
                <c:pt idx="4">
                  <c:v>Močovina 50</c:v>
                </c:pt>
                <c:pt idx="5">
                  <c:v>Močovina 100</c:v>
                </c:pt>
                <c:pt idx="6">
                  <c:v>Močovina 150</c:v>
                </c:pt>
              </c:strCache>
            </c:strRef>
          </c:cat>
          <c:val>
            <c:numRef>
              <c:f>List1!$D$12:$D$18</c:f>
              <c:numCache>
                <c:formatCode>General</c:formatCode>
                <c:ptCount val="7"/>
                <c:pt idx="0">
                  <c:v>4.5150000000000006</c:v>
                </c:pt>
                <c:pt idx="1">
                  <c:v>5.3100000000000005</c:v>
                </c:pt>
                <c:pt idx="2">
                  <c:v>5.3900000000000006</c:v>
                </c:pt>
                <c:pt idx="3">
                  <c:v>5.45</c:v>
                </c:pt>
                <c:pt idx="4">
                  <c:v>5.1449999999999996</c:v>
                </c:pt>
                <c:pt idx="5">
                  <c:v>5.32</c:v>
                </c:pt>
                <c:pt idx="6">
                  <c:v>5.4850000000000003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64-44AA-B852-17A4909F9F14}"/>
            </c:ext>
          </c:extLst>
        </c:ser>
        <c:ser>
          <c:idx val="1"/>
          <c:order val="1"/>
          <c:tx>
            <c:strRef>
              <c:f>List1!$E$11</c:f>
              <c:strCache>
                <c:ptCount val="1"/>
                <c:pt idx="0">
                  <c:v>13.10.2023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List1!$C$12:$C$18</c:f>
              <c:strCache>
                <c:ptCount val="7"/>
                <c:pt idx="0">
                  <c:v>kontrola</c:v>
                </c:pt>
                <c:pt idx="1">
                  <c:v>LAD 50</c:v>
                </c:pt>
                <c:pt idx="2">
                  <c:v>LAD 100</c:v>
                </c:pt>
                <c:pt idx="3">
                  <c:v>LAD 150</c:v>
                </c:pt>
                <c:pt idx="4">
                  <c:v>Močovina 50</c:v>
                </c:pt>
                <c:pt idx="5">
                  <c:v>Močovina 100</c:v>
                </c:pt>
                <c:pt idx="6">
                  <c:v>Močovina 150</c:v>
                </c:pt>
              </c:strCache>
            </c:strRef>
          </c:cat>
          <c:val>
            <c:numRef>
              <c:f>List1!$E$12:$E$18</c:f>
              <c:numCache>
                <c:formatCode>General</c:formatCode>
                <c:ptCount val="7"/>
                <c:pt idx="0">
                  <c:v>3.46</c:v>
                </c:pt>
                <c:pt idx="1">
                  <c:v>4.2</c:v>
                </c:pt>
                <c:pt idx="2">
                  <c:v>4.4000000000000004</c:v>
                </c:pt>
                <c:pt idx="3">
                  <c:v>4.42</c:v>
                </c:pt>
                <c:pt idx="4">
                  <c:v>4.34</c:v>
                </c:pt>
                <c:pt idx="5">
                  <c:v>4.7300000000000004</c:v>
                </c:pt>
                <c:pt idx="6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64-44AA-B852-17A4909F9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7148223"/>
        <c:axId val="1077860143"/>
      </c:barChart>
      <c:catAx>
        <c:axId val="105714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77860143"/>
        <c:crosses val="autoZero"/>
        <c:auto val="1"/>
        <c:lblAlgn val="ctr"/>
        <c:lblOffset val="100"/>
        <c:noMultiLvlLbl val="0"/>
      </c:catAx>
      <c:valAx>
        <c:axId val="1077860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t.ha-</a:t>
                </a:r>
                <a:r>
                  <a:rPr lang="en-US" sz="1800" baseline="30000"/>
                  <a:t>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5714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08:04:45.46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E5C7F-CC0D-426E-A7F6-D3F4A70E1B7D}" type="datetimeFigureOut">
              <a:rPr lang="cs-CZ" smtClean="0"/>
              <a:t>15.11.2023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F8838-21FD-4578-BA89-48AD056F3E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74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CDEC7D9E-D36A-2EC6-B56A-FE859250D0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A18FCC35-4895-8DB0-F76A-B322A1E371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28BD4EC5-51B1-DC10-6BF9-FB369DE80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fld id="{365FF6F0-0840-4F4C-9C5E-5DD59C67EC7A}" type="slidenum">
              <a:rPr lang="cs-CZ" altLang="cs-CZ">
                <a:latin typeface="Calibri" panose="020F0502020204030204" pitchFamily="34" charset="0"/>
              </a:rPr>
              <a:pPr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87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CDEC7D9E-D36A-2EC6-B56A-FE859250D0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A18FCC35-4895-8DB0-F76A-B322A1E371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28BD4EC5-51B1-DC10-6BF9-FB369DE80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fld id="{365FF6F0-0840-4F4C-9C5E-5DD59C67EC7A}" type="slidenum">
              <a:rPr lang="cs-CZ" altLang="cs-CZ">
                <a:latin typeface="Calibri" panose="020F0502020204030204" pitchFamily="34" charset="0"/>
              </a:rPr>
              <a:pPr/>
              <a:t>17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44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F8838-21FD-4578-BA89-48AD056F3EC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847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1F99B9-64A3-4713-A34A-9E22882FF71E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494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1F99B9-64A3-4713-A34A-9E22882FF71E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89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7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5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CDEC7D9E-D36A-2EC6-B56A-FE859250D0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A18FCC35-4895-8DB0-F76A-B322A1E371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Rakousko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58 338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Země a území neuváděné v rámci obchodu uvnitř Unie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114 200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Moldavská republika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210 000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Belgie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335 678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Ukrajina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708 253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Ruská federace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1 229 118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Nizozemsko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1 302 495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cs-CZ" altLang="cs-CZ" dirty="0"/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28BD4EC5-51B1-DC10-6BF9-FB369DE80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fld id="{365FF6F0-0840-4F4C-9C5E-5DD59C67EC7A}" type="slidenum">
              <a:rPr lang="cs-CZ" altLang="cs-CZ">
                <a:latin typeface="Calibri" panose="020F0502020204030204" pitchFamily="34" charset="0"/>
              </a:rPr>
              <a:pPr/>
              <a:t>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CDEC7D9E-D36A-2EC6-B56A-FE859250D0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A18FCC35-4895-8DB0-F76A-B322A1E371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Rakousko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58 338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Země a území neuváděné v rámci obchodu uvnitř Unie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114 200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Moldavská republika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210 000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Belgie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335 678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Ukrajina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708 253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Ruská federace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1 229 118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1" i="0" u="none" strike="noStrike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Nizozemsko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1 302 495</a:t>
            </a:r>
            <a:endParaRPr lang="cs-CZ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cs-CZ" altLang="cs-CZ" dirty="0"/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28BD4EC5-51B1-DC10-6BF9-FB369DE80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fld id="{365FF6F0-0840-4F4C-9C5E-5DD59C67EC7A}" type="slidenum">
              <a:rPr lang="cs-CZ" altLang="cs-CZ">
                <a:latin typeface="Calibri" panose="020F0502020204030204" pitchFamily="34" charset="0"/>
              </a:rPr>
              <a:pPr/>
              <a:t>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04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56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F8838-21FD-4578-BA89-48AD056F3EC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662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1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3019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8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9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ístek s linkou">
            <a:extLst>
              <a:ext uri="{FF2B5EF4-FFF2-40B4-BE49-F238E27FC236}">
                <a16:creationId xmlns:a16="http://schemas.microsoft.com/office/drawing/2014/main" id="{55964B18-C7BF-2127-FD39-AD0009674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214285" y="225009"/>
            <a:ext cx="350792" cy="640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624519" y="1620000"/>
            <a:ext cx="10942575" cy="4613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C552F8-C8AA-0B11-BC46-9619E7DCE9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AA0D1E9-E9BB-48C5-8403-E6D42935B6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432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8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066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2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3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5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4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8115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548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301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6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search.html?DTA=2022&amp;SUBDOM_INIT=ALL_ALL&amp;DTS_SUBDOM=ALL_ALL&amp;DTS_DOM=ALL&amp;type=advanced&amp;excConsLeg=true&amp;qid=1661939312010&amp;DTN=139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search.html?DTA=2022&amp;SUBDOM_INIT=ALL_ALL&amp;DTS_SUBDOM=ALL_ALL&amp;DTS_DOM=ALL&amp;type=advanced&amp;excConsLeg=true&amp;qid=1661938584743&amp;DTN=136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337509" y="1289199"/>
            <a:ext cx="7858935" cy="311106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b="1" i="1" spc="100" dirty="0"/>
            </a:br>
            <a:endParaRPr lang="en-US" spc="100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418897" y="3763115"/>
            <a:ext cx="6538080" cy="2376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Ing. Marie Bjelková</a:t>
            </a:r>
            <a:r>
              <a:rPr lang="en-US" sz="2800" dirty="0"/>
              <a:t>, Ph.D. 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Agritec Plant Research </a:t>
            </a:r>
            <a:r>
              <a:rPr lang="en-US" sz="2800" dirty="0" err="1"/>
              <a:t>s.r.o.</a:t>
            </a:r>
            <a:r>
              <a:rPr lang="en-US" sz="2800" baseline="30000" dirty="0"/>
              <a:t> </a:t>
            </a:r>
            <a:r>
              <a:rPr lang="en-US" sz="2800" dirty="0"/>
              <a:t>, </a:t>
            </a:r>
            <a:r>
              <a:rPr lang="en-US" sz="2800" dirty="0" err="1"/>
              <a:t>Šumperk</a:t>
            </a:r>
            <a:endParaRPr lang="en-US" sz="2800" dirty="0"/>
          </a:p>
          <a:p>
            <a:pPr algn="ctr">
              <a:lnSpc>
                <a:spcPct val="90000"/>
              </a:lnSpc>
            </a:pPr>
            <a:r>
              <a:rPr lang="en-US" sz="2800" dirty="0" err="1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Zemědělská</a:t>
            </a:r>
            <a:r>
              <a:rPr lang="en-US" sz="2800" dirty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16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bjelkova@agritec.cz</a:t>
            </a:r>
          </a:p>
          <a:p>
            <a:pPr algn="ctr">
              <a:lnSpc>
                <a:spcPct val="90000"/>
              </a:lnSpc>
            </a:pPr>
            <a:endParaRPr lang="en-US" sz="1100" dirty="0"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1100" dirty="0"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4" name="Obrázek 12" descr="logo_apr_bez_pozad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8552" y="362830"/>
            <a:ext cx="1169569" cy="77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B66443-0450-40B1-83B4-F67CE7D08A5B}"/>
              </a:ext>
            </a:extLst>
          </p:cNvPr>
          <p:cNvSpPr txBox="1"/>
          <p:nvPr/>
        </p:nvSpPr>
        <p:spPr>
          <a:xfrm>
            <a:off x="457200" y="1022981"/>
            <a:ext cx="11734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dirty="0">
                <a:latin typeface="+mj-lt"/>
                <a:ea typeface="DengXian" panose="020B0503020204020204" pitchFamily="2" charset="-122"/>
              </a:rPr>
              <a:t>Plochy a výsledky u odrůd olejného lnu</a:t>
            </a:r>
          </a:p>
          <a:p>
            <a:pPr algn="ctr"/>
            <a:r>
              <a:rPr lang="cs-CZ" sz="4800" b="1" dirty="0">
                <a:latin typeface="+mj-lt"/>
                <a:ea typeface="DengXian" panose="020B0503020204020204" pitchFamily="2" charset="-122"/>
              </a:rPr>
              <a:t>a konopí setého v roce 2023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95FAC5-93B8-2020-D381-2E795C54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13" y="2755751"/>
            <a:ext cx="3132137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73D46FE-35EF-2430-A0CF-6DA565AC8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2" y="2592640"/>
            <a:ext cx="1666570" cy="36978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2126" y="868168"/>
            <a:ext cx="2843749" cy="3640769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Výnos semen </a:t>
            </a:r>
            <a:r>
              <a:rPr lang="cs-CZ" b="1" dirty="0">
                <a:solidFill>
                  <a:schemeClr val="tx1"/>
                </a:solidFill>
              </a:rPr>
              <a:t>u </a:t>
            </a:r>
            <a:r>
              <a:rPr lang="es-ES" b="1" dirty="0">
                <a:solidFill>
                  <a:schemeClr val="tx1"/>
                </a:solidFill>
              </a:rPr>
              <a:t>odrůd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es-ES" b="1" dirty="0">
                <a:solidFill>
                  <a:schemeClr val="tx1"/>
                </a:solidFill>
              </a:rPr>
              <a:t>olejného lnu</a:t>
            </a:r>
            <a:r>
              <a:rPr lang="cs-CZ" b="1" dirty="0">
                <a:solidFill>
                  <a:schemeClr val="tx1"/>
                </a:solidFill>
              </a:rPr>
              <a:t> v roce 2023</a:t>
            </a:r>
            <a:br>
              <a:rPr lang="cs-CZ" b="1" dirty="0">
                <a:solidFill>
                  <a:schemeClr val="tx1"/>
                </a:solidFill>
              </a:rPr>
            </a:b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72834D-A13A-F566-572B-E4C75DDF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94196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5CAD4E-840D-5253-3FD7-7DBE85FB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2" y="22858"/>
            <a:ext cx="9171681" cy="68908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2126" y="868168"/>
            <a:ext cx="2843749" cy="364076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Obsah tuku u </a:t>
            </a:r>
            <a:r>
              <a:rPr lang="es-ES" b="1" dirty="0">
                <a:solidFill>
                  <a:schemeClr val="tx1"/>
                </a:solidFill>
              </a:rPr>
              <a:t>odrůd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es-ES" b="1" dirty="0">
                <a:solidFill>
                  <a:schemeClr val="tx1"/>
                </a:solidFill>
              </a:rPr>
              <a:t>olejného lnu</a:t>
            </a:r>
            <a:r>
              <a:rPr lang="cs-CZ" b="1" dirty="0">
                <a:solidFill>
                  <a:schemeClr val="tx1"/>
                </a:solidFill>
              </a:rPr>
              <a:t> v roce 2023</a:t>
            </a:r>
            <a:br>
              <a:rPr lang="cs-CZ" b="1" dirty="0">
                <a:solidFill>
                  <a:schemeClr val="tx1"/>
                </a:solidFill>
              </a:rPr>
            </a:b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72834D-A13A-F566-572B-E4C75DDF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94196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CA387F-B773-C51F-C965-1A0E060F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" y="45718"/>
            <a:ext cx="9022793" cy="676656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5739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1BEE970-AFDB-EF7C-5F8C-AF29ABAB6712}"/>
              </a:ext>
            </a:extLst>
          </p:cNvPr>
          <p:cNvSpPr txBox="1">
            <a:spLocks/>
          </p:cNvSpPr>
          <p:nvPr/>
        </p:nvSpPr>
        <p:spPr>
          <a:xfrm>
            <a:off x="2658093" y="736781"/>
            <a:ext cx="10375758" cy="88106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Sklizňová plocha konopí setého</a:t>
            </a:r>
          </a:p>
          <a:p>
            <a:r>
              <a:rPr lang="cs-CZ" sz="3200" b="1" dirty="0"/>
              <a:t> (sklizeň pro nažky/semena)</a:t>
            </a:r>
            <a:endParaRPr lang="en-US" sz="3200" b="1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235DFEE5-621B-8CE4-9D35-731528EA4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587342"/>
              </p:ext>
            </p:extLst>
          </p:nvPr>
        </p:nvGraphicFramePr>
        <p:xfrm>
          <a:off x="4355869" y="2724358"/>
          <a:ext cx="7594439" cy="28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5147">
                  <a:extLst>
                    <a:ext uri="{9D8B030D-6E8A-4147-A177-3AD203B41FA5}">
                      <a16:colId xmlns:a16="http://schemas.microsoft.com/office/drawing/2014/main" val="1387772920"/>
                    </a:ext>
                  </a:extLst>
                </a:gridCol>
                <a:gridCol w="2504646">
                  <a:extLst>
                    <a:ext uri="{9D8B030D-6E8A-4147-A177-3AD203B41FA5}">
                      <a16:colId xmlns:a16="http://schemas.microsoft.com/office/drawing/2014/main" val="920015651"/>
                    </a:ext>
                  </a:extLst>
                </a:gridCol>
                <a:gridCol w="2504646">
                  <a:extLst>
                    <a:ext uri="{9D8B030D-6E8A-4147-A177-3AD203B41FA5}">
                      <a16:colId xmlns:a16="http://schemas.microsoft.com/office/drawing/2014/main" val="2433743804"/>
                    </a:ext>
                  </a:extLst>
                </a:gridCol>
              </a:tblGrid>
              <a:tr h="266809">
                <a:tc>
                  <a:txBody>
                    <a:bodyPr/>
                    <a:lstStyle/>
                    <a:p>
                      <a:pPr marL="309245"/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1215390" algn="ctr"/>
                      <a:r>
                        <a:rPr lang="cs-CZ" sz="1200">
                          <a:effectLst/>
                        </a:rPr>
                        <a:t>ha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962807"/>
                  </a:ext>
                </a:extLst>
              </a:tr>
              <a:tr h="266809">
                <a:tc>
                  <a:txBody>
                    <a:bodyPr/>
                    <a:lstStyle/>
                    <a:p>
                      <a:pPr marL="309245"/>
                      <a:r>
                        <a:rPr lang="cs-CZ" sz="2800" dirty="0">
                          <a:effectLst/>
                        </a:rPr>
                        <a:t> 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>
                          <a:effectLst/>
                        </a:rPr>
                        <a:t>2338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>
                          <a:effectLst/>
                        </a:rPr>
                        <a:t>2021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1008891"/>
                  </a:ext>
                </a:extLst>
              </a:tr>
              <a:tr h="266809">
                <a:tc>
                  <a:txBody>
                    <a:bodyPr/>
                    <a:lstStyle/>
                    <a:p>
                      <a:pPr marL="309245"/>
                      <a:r>
                        <a:rPr lang="cs-CZ" sz="2800" dirty="0">
                          <a:effectLst/>
                        </a:rPr>
                        <a:t>America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 dirty="0">
                          <a:effectLst/>
                        </a:rPr>
                        <a:t>2327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 dirty="0">
                          <a:effectLst/>
                        </a:rPr>
                        <a:t>2338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965626"/>
                  </a:ext>
                </a:extLst>
              </a:tr>
              <a:tr h="266809">
                <a:tc>
                  <a:txBody>
                    <a:bodyPr/>
                    <a:lstStyle/>
                    <a:p>
                      <a:pPr marL="309245"/>
                      <a:r>
                        <a:rPr lang="cs-CZ" sz="2800">
                          <a:effectLst/>
                        </a:rPr>
                        <a:t> 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>
                          <a:effectLst/>
                        </a:rPr>
                        <a:t> 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 dirty="0">
                          <a:effectLst/>
                        </a:rPr>
                        <a:t> 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91736"/>
                  </a:ext>
                </a:extLst>
              </a:tr>
              <a:tr h="266809">
                <a:tc>
                  <a:txBody>
                    <a:bodyPr/>
                    <a:lstStyle/>
                    <a:p>
                      <a:pPr marL="309245"/>
                      <a:r>
                        <a:rPr lang="cs-CZ" sz="2800">
                          <a:effectLst/>
                        </a:rPr>
                        <a:t>Asie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>
                          <a:effectLst/>
                        </a:rPr>
                        <a:t>206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 dirty="0">
                          <a:effectLst/>
                        </a:rPr>
                        <a:t>227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6499778"/>
                  </a:ext>
                </a:extLst>
              </a:tr>
              <a:tr h="266809">
                <a:tc>
                  <a:txBody>
                    <a:bodyPr/>
                    <a:lstStyle/>
                    <a:p>
                      <a:pPr marL="309245"/>
                      <a:r>
                        <a:rPr lang="cs-CZ" sz="2800">
                          <a:effectLst/>
                        </a:rPr>
                        <a:t>Europa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>
                          <a:effectLst/>
                        </a:rPr>
                        <a:t>8027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 dirty="0">
                          <a:effectLst/>
                        </a:rPr>
                        <a:t>8857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500467"/>
                  </a:ext>
                </a:extLst>
              </a:tr>
              <a:tr h="266809">
                <a:tc>
                  <a:txBody>
                    <a:bodyPr/>
                    <a:lstStyle/>
                    <a:p>
                      <a:pPr marL="309245"/>
                      <a:r>
                        <a:rPr lang="cs-CZ" sz="2800">
                          <a:effectLst/>
                        </a:rPr>
                        <a:t>Svět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>
                          <a:effectLst/>
                        </a:rPr>
                        <a:t>10566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15390" algn="r"/>
                      <a:r>
                        <a:rPr lang="cs-CZ" sz="2800" dirty="0">
                          <a:effectLst/>
                        </a:rPr>
                        <a:t>11422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009424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27A6A10-3AA3-9831-01C8-82B7323A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1" y="186462"/>
            <a:ext cx="3648171" cy="64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1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DAE1185-8C96-461B-B3C8-712DAF82A4AF}"/>
              </a:ext>
            </a:extLst>
          </p:cNvPr>
          <p:cNvGraphicFramePr/>
          <p:nvPr/>
        </p:nvGraphicFramePr>
        <p:xfrm>
          <a:off x="593754" y="685800"/>
          <a:ext cx="11288972" cy="5804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F1BEE970-AFDB-EF7C-5F8C-AF29ABAB6712}"/>
              </a:ext>
            </a:extLst>
          </p:cNvPr>
          <p:cNvSpPr txBox="1">
            <a:spLocks/>
          </p:cNvSpPr>
          <p:nvPr/>
        </p:nvSpPr>
        <p:spPr>
          <a:xfrm>
            <a:off x="908121" y="0"/>
            <a:ext cx="10375758" cy="88106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Sklizňová plocha konopí setého</a:t>
            </a:r>
            <a:endParaRPr lang="en-US" sz="3200" b="1" dirty="0"/>
          </a:p>
        </p:txBody>
      </p:sp>
      <p:pic>
        <p:nvPicPr>
          <p:cNvPr id="2" name="Obrázek 1" descr="Obsah obrázku strom, exteriér, rostlina, jehličnan&#10;&#10;Popis byl vytvořen automaticky">
            <a:extLst>
              <a:ext uri="{FF2B5EF4-FFF2-40B4-BE49-F238E27FC236}">
                <a16:creationId xmlns:a16="http://schemas.microsoft.com/office/drawing/2014/main" id="{8C905284-F5F3-7FCC-0DCD-78152E08D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52" y="881061"/>
            <a:ext cx="5299494" cy="23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61282" y="1029657"/>
            <a:ext cx="4175761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/>
              <a:t>Plochy</a:t>
            </a:r>
            <a:r>
              <a:rPr lang="en-US" sz="3400" dirty="0"/>
              <a:t> </a:t>
            </a:r>
            <a:br>
              <a:rPr lang="cs-CZ" sz="3400" dirty="0"/>
            </a:br>
            <a:r>
              <a:rPr lang="en-US" sz="3400" dirty="0" err="1"/>
              <a:t>konopí</a:t>
            </a:r>
            <a:r>
              <a:rPr lang="en-US" sz="3400" dirty="0"/>
              <a:t> </a:t>
            </a:r>
            <a:r>
              <a:rPr lang="en-US" sz="3400" dirty="0" err="1"/>
              <a:t>setého</a:t>
            </a:r>
            <a:r>
              <a:rPr lang="en-US" sz="3400" dirty="0"/>
              <a:t> (</a:t>
            </a:r>
            <a:r>
              <a:rPr lang="en-US" sz="3400" i="1" dirty="0"/>
              <a:t>Cannabis sativa </a:t>
            </a:r>
            <a:r>
              <a:rPr lang="en-US" sz="3400" dirty="0"/>
              <a:t>L.) </a:t>
            </a:r>
            <a:br>
              <a:rPr lang="cs-CZ" sz="3400" dirty="0"/>
            </a:br>
            <a:r>
              <a:rPr lang="en-US" sz="3400" dirty="0"/>
              <a:t>v </a:t>
            </a:r>
            <a:r>
              <a:rPr lang="en-US" sz="3400" dirty="0" err="1"/>
              <a:t>České</a:t>
            </a:r>
            <a:r>
              <a:rPr lang="en-US" sz="3400" dirty="0"/>
              <a:t> </a:t>
            </a:r>
            <a:r>
              <a:rPr lang="en-US" sz="3400" dirty="0" err="1"/>
              <a:t>republice</a:t>
            </a:r>
            <a:br>
              <a:rPr lang="cs-CZ" sz="3400" dirty="0"/>
            </a:br>
            <a:r>
              <a:rPr lang="en-US" sz="3400" dirty="0"/>
              <a:t> (2000 – 2022)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A54E8E5-940C-AA06-2D8C-1C59F5D64120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21920"/>
          <a:ext cx="7833360" cy="677716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53920">
                  <a:extLst>
                    <a:ext uri="{9D8B030D-6E8A-4147-A177-3AD203B41FA5}">
                      <a16:colId xmlns:a16="http://schemas.microsoft.com/office/drawing/2014/main" val="171313498"/>
                    </a:ext>
                  </a:extLst>
                </a:gridCol>
                <a:gridCol w="893828">
                  <a:extLst>
                    <a:ext uri="{9D8B030D-6E8A-4147-A177-3AD203B41FA5}">
                      <a16:colId xmlns:a16="http://schemas.microsoft.com/office/drawing/2014/main" val="3283831279"/>
                    </a:ext>
                  </a:extLst>
                </a:gridCol>
                <a:gridCol w="982129">
                  <a:extLst>
                    <a:ext uri="{9D8B030D-6E8A-4147-A177-3AD203B41FA5}">
                      <a16:colId xmlns:a16="http://schemas.microsoft.com/office/drawing/2014/main" val="2529321947"/>
                    </a:ext>
                  </a:extLst>
                </a:gridCol>
                <a:gridCol w="982129">
                  <a:extLst>
                    <a:ext uri="{9D8B030D-6E8A-4147-A177-3AD203B41FA5}">
                      <a16:colId xmlns:a16="http://schemas.microsoft.com/office/drawing/2014/main" val="4278767230"/>
                    </a:ext>
                  </a:extLst>
                </a:gridCol>
                <a:gridCol w="982129">
                  <a:extLst>
                    <a:ext uri="{9D8B030D-6E8A-4147-A177-3AD203B41FA5}">
                      <a16:colId xmlns:a16="http://schemas.microsoft.com/office/drawing/2014/main" val="2048671869"/>
                    </a:ext>
                  </a:extLst>
                </a:gridCol>
                <a:gridCol w="857096">
                  <a:extLst>
                    <a:ext uri="{9D8B030D-6E8A-4147-A177-3AD203B41FA5}">
                      <a16:colId xmlns:a16="http://schemas.microsoft.com/office/drawing/2014/main" val="2452512997"/>
                    </a:ext>
                  </a:extLst>
                </a:gridCol>
                <a:gridCol w="982129">
                  <a:extLst>
                    <a:ext uri="{9D8B030D-6E8A-4147-A177-3AD203B41FA5}">
                      <a16:colId xmlns:a16="http://schemas.microsoft.com/office/drawing/2014/main" val="1761286005"/>
                    </a:ext>
                  </a:extLst>
                </a:gridCol>
              </a:tblGrid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Kraj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2018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2021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1443389786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Hl. m. Praha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3848751519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Středočeský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81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2115960257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Jihočeský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96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86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1212793759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Plzeňský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1765711359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Karlovarský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2016387775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Ústecký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138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332038442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Liberecký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3405653506"/>
                  </a:ext>
                </a:extLst>
              </a:tr>
              <a:tr h="6176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Královéhradecký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70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83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64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73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4038379856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Pardubický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1929668932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Vysočina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81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4207350760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Jihomoravský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258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303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197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141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114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961353764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Olomoucký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1016280953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Zlínský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1161154276"/>
                  </a:ext>
                </a:extLst>
              </a:tr>
              <a:tr h="439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Moravskoslezský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cs-CZ" sz="18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kern="0" dirty="0"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endParaRPr lang="cs-CZ" sz="18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79276" marR="79276" marT="0" marB="0"/>
                </a:tc>
                <a:extLst>
                  <a:ext uri="{0D108BD9-81ED-4DB2-BD59-A6C34878D82A}">
                    <a16:rowId xmlns:a16="http://schemas.microsoft.com/office/drawing/2014/main" val="26753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13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DECFAAA-4D16-9A08-13D9-EA19B1392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73952"/>
              </p:ext>
            </p:extLst>
          </p:nvPr>
        </p:nvGraphicFramePr>
        <p:xfrm>
          <a:off x="3601137" y="74952"/>
          <a:ext cx="8499425" cy="6708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9237">
                  <a:extLst>
                    <a:ext uri="{9D8B030D-6E8A-4147-A177-3AD203B41FA5}">
                      <a16:colId xmlns:a16="http://schemas.microsoft.com/office/drawing/2014/main" val="176722792"/>
                    </a:ext>
                  </a:extLst>
                </a:gridCol>
                <a:gridCol w="1550047">
                  <a:extLst>
                    <a:ext uri="{9D8B030D-6E8A-4147-A177-3AD203B41FA5}">
                      <a16:colId xmlns:a16="http://schemas.microsoft.com/office/drawing/2014/main" val="2524434266"/>
                    </a:ext>
                  </a:extLst>
                </a:gridCol>
                <a:gridCol w="1550047">
                  <a:extLst>
                    <a:ext uri="{9D8B030D-6E8A-4147-A177-3AD203B41FA5}">
                      <a16:colId xmlns:a16="http://schemas.microsoft.com/office/drawing/2014/main" val="890613052"/>
                    </a:ext>
                  </a:extLst>
                </a:gridCol>
                <a:gridCol w="1550047">
                  <a:extLst>
                    <a:ext uri="{9D8B030D-6E8A-4147-A177-3AD203B41FA5}">
                      <a16:colId xmlns:a16="http://schemas.microsoft.com/office/drawing/2014/main" val="1574527237"/>
                    </a:ext>
                  </a:extLst>
                </a:gridCol>
                <a:gridCol w="1550047">
                  <a:extLst>
                    <a:ext uri="{9D8B030D-6E8A-4147-A177-3AD203B41FA5}">
                      <a16:colId xmlns:a16="http://schemas.microsoft.com/office/drawing/2014/main" val="144848114"/>
                    </a:ext>
                  </a:extLst>
                </a:gridCol>
              </a:tblGrid>
              <a:tr h="3338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2017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2018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2019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2020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1364695470"/>
                  </a:ext>
                </a:extLst>
              </a:tr>
              <a:tr h="3340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Belgie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140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292881368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Bulharsko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1010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610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1292442061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Česko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222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790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956378804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Francie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17658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16460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14550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effectLst/>
                        </a:rPr>
                        <a:t>16880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991068138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Holandsko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1272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1990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1880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1830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702062967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Itálie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459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670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910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610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027039754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Litva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1500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6000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2250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717915391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Lotyšsko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2805087705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Maďarsko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244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50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2201165188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3600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4500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224935470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Polsko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1229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300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1830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2370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2874102542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Rakousko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717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1580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2010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2140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2826670985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Rumunsko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1490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1690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1450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1430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781267148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Rusko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7104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8121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9524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>
                          <a:effectLst/>
                        </a:rPr>
                        <a:t>10355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109385037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Řecko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360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150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1534902016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Slovensko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70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1378784258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Španělsko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149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140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170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570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6507874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Turecko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7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49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11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388339129"/>
                  </a:ext>
                </a:extLst>
              </a:tr>
              <a:tr h="335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Ukrajina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2626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2638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2645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2655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9" marR="36069" marT="0" marB="0" anchor="ctr"/>
                </a:tc>
                <a:extLst>
                  <a:ext uri="{0D108BD9-81ED-4DB2-BD59-A6C34878D82A}">
                    <a16:rowId xmlns:a16="http://schemas.microsoft.com/office/drawing/2014/main" val="4245571623"/>
                  </a:ext>
                </a:extLst>
              </a:tr>
            </a:tbl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6E403E68-33F5-9F04-8E22-8D6742E2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17" y="2007378"/>
            <a:ext cx="333131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/>
              <a:t>Plochy</a:t>
            </a:r>
            <a:r>
              <a:rPr lang="en-US" sz="3400" dirty="0"/>
              <a:t> </a:t>
            </a:r>
            <a:br>
              <a:rPr lang="cs-CZ" sz="3400" dirty="0"/>
            </a:br>
            <a:r>
              <a:rPr lang="en-US" sz="3400" dirty="0" err="1"/>
              <a:t>konopí</a:t>
            </a:r>
            <a:r>
              <a:rPr lang="en-US" sz="3400" dirty="0"/>
              <a:t> </a:t>
            </a:r>
            <a:r>
              <a:rPr lang="en-US" sz="3400" dirty="0" err="1"/>
              <a:t>setého</a:t>
            </a:r>
            <a:r>
              <a:rPr lang="en-US" sz="3400" dirty="0"/>
              <a:t> (</a:t>
            </a:r>
            <a:r>
              <a:rPr lang="en-US" sz="3400" i="1" dirty="0"/>
              <a:t>Cannabis sativa </a:t>
            </a:r>
            <a:r>
              <a:rPr lang="en-US" sz="3400" dirty="0"/>
              <a:t>L.) v </a:t>
            </a:r>
            <a:r>
              <a:rPr lang="cs-CZ" sz="3400" dirty="0"/>
              <a:t>EVROPĚ</a:t>
            </a:r>
            <a:br>
              <a:rPr lang="cs-CZ" sz="3400" dirty="0"/>
            </a:br>
            <a:r>
              <a:rPr lang="en-US" sz="3400" dirty="0"/>
              <a:t> (20</a:t>
            </a:r>
            <a:r>
              <a:rPr lang="cs-CZ" sz="3400" dirty="0"/>
              <a:t>17</a:t>
            </a:r>
            <a:r>
              <a:rPr lang="en-US" sz="3400" dirty="0"/>
              <a:t> – 202</a:t>
            </a:r>
            <a:r>
              <a:rPr lang="cs-CZ" sz="3400" dirty="0"/>
              <a:t>0</a:t>
            </a:r>
            <a:r>
              <a:rPr lang="en-US" sz="3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130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647E94F-944A-D6A8-A069-7568FC1F0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45" y="205992"/>
            <a:ext cx="11764228" cy="676443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4515105-C741-3494-9AE2-F7C343EAB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06" y="685800"/>
            <a:ext cx="3731075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7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9B1B9D-590B-8821-0526-BECE4C09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71" y="89850"/>
            <a:ext cx="8700230" cy="688057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C772314-79A0-3A97-20AE-E39BFB789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725" y="5544284"/>
            <a:ext cx="3731075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30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3D5881A-A347-8F2C-66A4-E6E403B2E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521317"/>
              </p:ext>
            </p:extLst>
          </p:nvPr>
        </p:nvGraphicFramePr>
        <p:xfrm>
          <a:off x="1261240" y="150732"/>
          <a:ext cx="10206494" cy="6707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5517">
                  <a:extLst>
                    <a:ext uri="{9D8B030D-6E8A-4147-A177-3AD203B41FA5}">
                      <a16:colId xmlns:a16="http://schemas.microsoft.com/office/drawing/2014/main" val="1317577768"/>
                    </a:ext>
                  </a:extLst>
                </a:gridCol>
                <a:gridCol w="1565913">
                  <a:extLst>
                    <a:ext uri="{9D8B030D-6E8A-4147-A177-3AD203B41FA5}">
                      <a16:colId xmlns:a16="http://schemas.microsoft.com/office/drawing/2014/main" val="4087204434"/>
                    </a:ext>
                  </a:extLst>
                </a:gridCol>
                <a:gridCol w="1701267">
                  <a:extLst>
                    <a:ext uri="{9D8B030D-6E8A-4147-A177-3AD203B41FA5}">
                      <a16:colId xmlns:a16="http://schemas.microsoft.com/office/drawing/2014/main" val="1670919154"/>
                    </a:ext>
                  </a:extLst>
                </a:gridCol>
                <a:gridCol w="1879534">
                  <a:extLst>
                    <a:ext uri="{9D8B030D-6E8A-4147-A177-3AD203B41FA5}">
                      <a16:colId xmlns:a16="http://schemas.microsoft.com/office/drawing/2014/main" val="1759531350"/>
                    </a:ext>
                  </a:extLst>
                </a:gridCol>
                <a:gridCol w="1522996">
                  <a:extLst>
                    <a:ext uri="{9D8B030D-6E8A-4147-A177-3AD203B41FA5}">
                      <a16:colId xmlns:a16="http://schemas.microsoft.com/office/drawing/2014/main" val="4019659102"/>
                    </a:ext>
                  </a:extLst>
                </a:gridCol>
                <a:gridCol w="1701267">
                  <a:extLst>
                    <a:ext uri="{9D8B030D-6E8A-4147-A177-3AD203B41FA5}">
                      <a16:colId xmlns:a16="http://schemas.microsoft.com/office/drawing/2014/main" val="3017446086"/>
                    </a:ext>
                  </a:extLst>
                </a:gridCol>
              </a:tblGrid>
              <a:tr h="398763"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Francie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Maďarsko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Itálie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Polsko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Rumunsko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Estonsko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3720482804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Dioica</a:t>
                      </a:r>
                      <a:r>
                        <a:rPr lang="cs-CZ" sz="1600" dirty="0">
                          <a:effectLst/>
                        </a:rPr>
                        <a:t> 88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Balaton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Asso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Beniko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Armanca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61595"/>
                      <a:r>
                        <a:rPr lang="cs-CZ" sz="1600">
                          <a:effectLst/>
                        </a:rPr>
                        <a:t>Estica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821391619"/>
                  </a:ext>
                </a:extLst>
              </a:tr>
              <a:tr h="404993"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Djumbo</a:t>
                      </a:r>
                      <a:r>
                        <a:rPr lang="cs-CZ" sz="1600" dirty="0">
                          <a:effectLst/>
                        </a:rPr>
                        <a:t> 20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Cannakomp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CS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Białobrzeskie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Dacia Secuieni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2884611122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Earlina</a:t>
                      </a:r>
                      <a:r>
                        <a:rPr lang="cs-CZ" sz="1600" dirty="0">
                          <a:effectLst/>
                        </a:rPr>
                        <a:t> 8 FC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Fibrol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Carma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Glyana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Lovrin 110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3454084428"/>
                  </a:ext>
                </a:extLst>
              </a:tr>
              <a:tr h="398763"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Epsilon 68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KC </a:t>
                      </a:r>
                      <a:r>
                        <a:rPr lang="cs-CZ" sz="1600" dirty="0" err="1">
                          <a:effectLst/>
                        </a:rPr>
                        <a:t>Bonusz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Carmagnola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Henola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Mara 21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1160242744"/>
                  </a:ext>
                </a:extLst>
              </a:tr>
              <a:tr h="398763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Fedora 17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KC Dora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Carmaleonte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Matrix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Olivia.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2230188710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Felina 32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KC </a:t>
                      </a:r>
                      <a:r>
                        <a:rPr lang="cs-CZ" sz="1600" dirty="0" err="1">
                          <a:effectLst/>
                        </a:rPr>
                        <a:t>Virtus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Codimono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Mietko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Ratza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592841704"/>
                  </a:ext>
                </a:extLst>
              </a:tr>
              <a:tr h="404993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Ferimon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KC Zuzana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Eletta</a:t>
                      </a:r>
                      <a:r>
                        <a:rPr lang="cs-CZ" sz="1600" dirty="0">
                          <a:effectLst/>
                        </a:rPr>
                        <a:t> Campana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Rajan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Secuieni Jubileu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3593459738"/>
                  </a:ext>
                </a:extLst>
              </a:tr>
              <a:tr h="404993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Fibror 79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KCA </a:t>
                      </a:r>
                      <a:r>
                        <a:rPr lang="cs-CZ" sz="1600" dirty="0" err="1">
                          <a:effectLst/>
                        </a:rPr>
                        <a:t>Borana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Fibranova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Sofia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Silvana.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809462723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Futura 75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Kompolti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Fibrante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Tygra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Succesiv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1214499223"/>
                  </a:ext>
                </a:extLst>
              </a:tr>
              <a:tr h="498892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Futura 83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Kompolti hibrid TC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Glecia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Wielkopolskie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Teodora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1031285641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Férimon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Lipko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Gliana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Wojko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Zenit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3546283621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Mona 16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Monoica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 err="1">
                          <a:effectLst/>
                        </a:rPr>
                        <a:t>Villanova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3280178779"/>
                  </a:ext>
                </a:extLst>
              </a:tr>
              <a:tr h="404993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Muka 76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Tiborszallasi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2399537142"/>
                  </a:ext>
                </a:extLst>
              </a:tr>
              <a:tr h="398763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Nashinoïde 15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Tisza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898601046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Nordria 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Uniko B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3143761575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Orion 33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endParaRPr lang="cs-CZ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2764216116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Ostara 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1981876872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Santhica 23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1605748299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Santhica 27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1472744257"/>
                  </a:ext>
                </a:extLst>
              </a:tr>
              <a:tr h="249446"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Santhica 70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-3302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tc>
                  <a:txBody>
                    <a:bodyPr/>
                    <a:lstStyle/>
                    <a:p>
                      <a:pPr indent="449580"/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39" marR="52239" marT="0" marB="0"/>
                </a:tc>
                <a:extLst>
                  <a:ext uri="{0D108BD9-81ED-4DB2-BD59-A6C34878D82A}">
                    <a16:rowId xmlns:a16="http://schemas.microsoft.com/office/drawing/2014/main" val="74552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96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5B4BC65-8E8E-A9D2-5DA2-ED606B431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790102"/>
              </p:ext>
            </p:extLst>
          </p:nvPr>
        </p:nvGraphicFramePr>
        <p:xfrm>
          <a:off x="374754" y="359763"/>
          <a:ext cx="11287593" cy="6295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0137">
                  <a:extLst>
                    <a:ext uri="{9D8B030D-6E8A-4147-A177-3AD203B41FA5}">
                      <a16:colId xmlns:a16="http://schemas.microsoft.com/office/drawing/2014/main" val="3737560294"/>
                    </a:ext>
                  </a:extLst>
                </a:gridCol>
                <a:gridCol w="1719461">
                  <a:extLst>
                    <a:ext uri="{9D8B030D-6E8A-4147-A177-3AD203B41FA5}">
                      <a16:colId xmlns:a16="http://schemas.microsoft.com/office/drawing/2014/main" val="3135554161"/>
                    </a:ext>
                  </a:extLst>
                </a:gridCol>
                <a:gridCol w="1354654">
                  <a:extLst>
                    <a:ext uri="{9D8B030D-6E8A-4147-A177-3AD203B41FA5}">
                      <a16:colId xmlns:a16="http://schemas.microsoft.com/office/drawing/2014/main" val="1216886382"/>
                    </a:ext>
                  </a:extLst>
                </a:gridCol>
                <a:gridCol w="1683810">
                  <a:extLst>
                    <a:ext uri="{9D8B030D-6E8A-4147-A177-3AD203B41FA5}">
                      <a16:colId xmlns:a16="http://schemas.microsoft.com/office/drawing/2014/main" val="580910704"/>
                    </a:ext>
                  </a:extLst>
                </a:gridCol>
                <a:gridCol w="1516260">
                  <a:extLst>
                    <a:ext uri="{9D8B030D-6E8A-4147-A177-3AD203B41FA5}">
                      <a16:colId xmlns:a16="http://schemas.microsoft.com/office/drawing/2014/main" val="1019260745"/>
                    </a:ext>
                  </a:extLst>
                </a:gridCol>
                <a:gridCol w="1354654">
                  <a:extLst>
                    <a:ext uri="{9D8B030D-6E8A-4147-A177-3AD203B41FA5}">
                      <a16:colId xmlns:a16="http://schemas.microsoft.com/office/drawing/2014/main" val="4137074341"/>
                    </a:ext>
                  </a:extLst>
                </a:gridCol>
                <a:gridCol w="2048617">
                  <a:extLst>
                    <a:ext uri="{9D8B030D-6E8A-4147-A177-3AD203B41FA5}">
                      <a16:colId xmlns:a16="http://schemas.microsoft.com/office/drawing/2014/main" val="1324577042"/>
                    </a:ext>
                  </a:extLst>
                </a:gridCol>
              </a:tblGrid>
              <a:tr h="671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Španělsko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Holandsko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Finsko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Slovinsko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Lotyšsko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Litva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Bulharsko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9934532"/>
                  </a:ext>
                </a:extLst>
              </a:tr>
              <a:tr h="671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Delta-</a:t>
                      </a: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llosa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Beniko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Finola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Fiona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Adzelvieši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Alive SK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AMX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0195222"/>
                  </a:ext>
                </a:extLst>
              </a:tr>
              <a:tr h="671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Delta-405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Chamaeleon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Finola 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Fukal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Austa SK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Austa SK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Midwest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1400309"/>
                  </a:ext>
                </a:extLst>
              </a:tr>
              <a:tr h="38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Enectarol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Helena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CFX-2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Loja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Northwest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1873616"/>
                  </a:ext>
                </a:extLst>
              </a:tr>
              <a:tr h="38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Ivory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Marina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CRS-1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Pürini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5143031"/>
                  </a:ext>
                </a:extLst>
              </a:tr>
              <a:tr h="1019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MGC 1013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Stara </a:t>
                      </a: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Prekmurska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Loja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Pain killer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6858772"/>
                  </a:ext>
                </a:extLst>
              </a:tr>
              <a:tr h="38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Marcello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cs-CZ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Pūriņi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Strawberry 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4791445"/>
                  </a:ext>
                </a:extLst>
              </a:tr>
              <a:tr h="38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Markant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Rodnik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Strawberry 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1142617"/>
                  </a:ext>
                </a:extLst>
              </a:tr>
              <a:tr h="671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Uso-31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Morning Glory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5478925"/>
                  </a:ext>
                </a:extLst>
              </a:tr>
              <a:tr h="671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Enectaliana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Arizona </a:t>
                      </a: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Dream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5573194"/>
                  </a:ext>
                </a:extLst>
              </a:tr>
              <a:tr h="38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 </a:t>
                      </a: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722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53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9504" y="133632"/>
            <a:ext cx="10027326" cy="1600576"/>
          </a:xfrm>
        </p:spPr>
        <p:txBody>
          <a:bodyPr anchor="t">
            <a:normAutofit/>
          </a:bodyPr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cs-CZ" sz="3200" b="1" dirty="0"/>
              <a:t>Sklizňová plocha olejného lnu v ČR (</a:t>
            </a:r>
            <a:r>
              <a:rPr lang="cs-CZ" sz="3200" b="1" cap="none" dirty="0"/>
              <a:t>ha</a:t>
            </a:r>
            <a:r>
              <a:rPr lang="cs-CZ" sz="3200" b="1" dirty="0"/>
              <a:t>)</a:t>
            </a:r>
            <a:endParaRPr lang="cs-CZ" sz="32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9FD0BC0-4291-4936-A74F-83456078382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00736" y="2478102"/>
            <a:ext cx="136045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5865958" y="692794"/>
            <a:ext cx="5906328" cy="2154640"/>
            <a:chOff x="1095584" y="2375948"/>
            <a:chExt cx="9751764" cy="32400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466" y="2375948"/>
              <a:ext cx="4875882" cy="324000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584" y="2375948"/>
              <a:ext cx="4875882" cy="3240000"/>
            </a:xfrm>
            <a:prstGeom prst="rect">
              <a:avLst/>
            </a:prstGeom>
          </p:spPr>
        </p:pic>
      </p:grp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909822A4-7322-4221-9D49-5EB46181C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874449"/>
              </p:ext>
            </p:extLst>
          </p:nvPr>
        </p:nvGraphicFramePr>
        <p:xfrm>
          <a:off x="252249" y="692794"/>
          <a:ext cx="11561836" cy="6031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Obrázek 11" descr="Obsah obrázku tráva, exteriér, pole, zelená&#10;&#10;Popis byl vytvořen automaticky">
            <a:extLst>
              <a:ext uri="{FF2B5EF4-FFF2-40B4-BE49-F238E27FC236}">
                <a16:creationId xmlns:a16="http://schemas.microsoft.com/office/drawing/2014/main" id="{6D7B7F9E-B3EC-0865-CCA8-BFDBD2C7F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34" y="816746"/>
            <a:ext cx="6854922" cy="308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0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7A070B51-E992-2D57-8BB2-C957E17D68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444865"/>
              </p:ext>
            </p:extLst>
          </p:nvPr>
        </p:nvGraphicFramePr>
        <p:xfrm>
          <a:off x="898634" y="1056290"/>
          <a:ext cx="10515600" cy="554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B1FD2E-FF4C-659D-844C-9D1A3F77FF54}"/>
              </a:ext>
            </a:extLst>
          </p:cNvPr>
          <p:cNvSpPr txBox="1"/>
          <p:nvPr/>
        </p:nvSpPr>
        <p:spPr>
          <a:xfrm>
            <a:off x="630621" y="268014"/>
            <a:ext cx="11561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Vliv hnojení na výnos nažek/ semen u konopí setého odrůdy </a:t>
            </a:r>
            <a:r>
              <a:rPr lang="cs-CZ" sz="2800" b="1" dirty="0" err="1"/>
              <a:t>Henola</a:t>
            </a:r>
            <a:r>
              <a:rPr lang="cs-CZ" sz="2800" b="1" dirty="0"/>
              <a:t> v roce 2023</a:t>
            </a:r>
          </a:p>
        </p:txBody>
      </p:sp>
    </p:spTree>
    <p:extLst>
      <p:ext uri="{BB962C8B-B14F-4D97-AF65-F5344CB8AC3E}">
        <p14:creationId xmlns:p14="http://schemas.microsoft.com/office/powerpoint/2010/main" val="3209003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C7DDEB0-0284-FF35-E7BD-CE908DDE9164}"/>
              </a:ext>
            </a:extLst>
          </p:cNvPr>
          <p:cNvSpPr txBox="1"/>
          <p:nvPr/>
        </p:nvSpPr>
        <p:spPr>
          <a:xfrm>
            <a:off x="930166" y="1075584"/>
            <a:ext cx="110884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Dne 12. 08. 2022 bylo publikováno </a:t>
            </a:r>
            <a:r>
              <a:rPr lang="cs-CZ" b="1" dirty="0">
                <a:hlinkClick r:id="rId3"/>
              </a:rPr>
              <a:t>Nařízení Komise (EU) 2022/1393,</a:t>
            </a:r>
            <a:r>
              <a:rPr lang="cs-CZ" dirty="0">
                <a:hlinkClick r:id="rId3"/>
              </a:rPr>
              <a:t> kterým se mění nařízení (ES) č. 1881/2006, pokud jde o </a:t>
            </a:r>
            <a:r>
              <a:rPr lang="cs-CZ" b="1" dirty="0">
                <a:hlinkClick r:id="rId3"/>
              </a:rPr>
              <a:t>maximální limity delta-9-tetrahydrokanabinolu (</a:t>
            </a:r>
            <a:r>
              <a:rPr lang="el-GR" b="1" dirty="0">
                <a:hlinkClick r:id="rId3"/>
              </a:rPr>
              <a:t>Δ9-</a:t>
            </a:r>
            <a:r>
              <a:rPr lang="cs-CZ" b="1" dirty="0">
                <a:hlinkClick r:id="rId3"/>
              </a:rPr>
              <a:t>THC) v konopných semenech a produktech z nich získaných.</a:t>
            </a:r>
            <a:r>
              <a:rPr lang="cs-CZ" dirty="0"/>
              <a:t> Nařízení nově stanovuje ML pro (</a:t>
            </a:r>
            <a:r>
              <a:rPr lang="el-GR" dirty="0"/>
              <a:t>Δ9-</a:t>
            </a:r>
            <a:r>
              <a:rPr lang="cs-CZ" dirty="0"/>
              <a:t>THC) například v oleji z konopných semen nebo v samotných konopných semenech. V nařízení č. 1881/2006 doposud žádné ML pro (</a:t>
            </a:r>
            <a:r>
              <a:rPr lang="el-GR" dirty="0"/>
              <a:t>Δ9-</a:t>
            </a:r>
            <a:r>
              <a:rPr lang="cs-CZ" dirty="0"/>
              <a:t>THC) stanoveny nebyly.</a:t>
            </a:r>
          </a:p>
          <a:p>
            <a:pPr algn="just"/>
            <a:r>
              <a:rPr lang="cs-CZ" dirty="0"/>
              <a:t>Datum použitelnosti ML je od 1. ledna 2023 a dané potraviny uvedené na trh v souladu s právními předpisy přede dnem 1. ledna 2023, mohou zůstat na trhu do data jejich minimální trvanlivosti nebo data spotřeby.</a:t>
            </a:r>
            <a:r>
              <a:rPr lang="cs-CZ" b="1" dirty="0"/>
              <a:t> </a:t>
            </a:r>
          </a:p>
          <a:p>
            <a:pPr algn="just"/>
            <a:endParaRPr lang="cs-CZ" b="1" dirty="0"/>
          </a:p>
          <a:p>
            <a:pPr algn="just"/>
            <a:r>
              <a:rPr lang="cs-CZ" dirty="0"/>
              <a:t>Ekvivalenty delta-9-tetrahydrokanabinolu (</a:t>
            </a:r>
            <a:r>
              <a:rPr lang="el-GR" dirty="0"/>
              <a:t>Δ9-</a:t>
            </a:r>
            <a:r>
              <a:rPr lang="cs-CZ" dirty="0"/>
              <a:t>THC) (*)</a:t>
            </a:r>
          </a:p>
          <a:p>
            <a:pPr algn="just"/>
            <a:r>
              <a:rPr lang="cs-CZ" dirty="0"/>
              <a:t>Konopná semena                   </a:t>
            </a:r>
            <a:r>
              <a:rPr lang="cs-CZ" b="1" dirty="0"/>
              <a:t>3,0</a:t>
            </a:r>
            <a:r>
              <a:rPr lang="cs-CZ" dirty="0"/>
              <a:t> </a:t>
            </a:r>
            <a:r>
              <a:rPr lang="cs-CZ" b="1" dirty="0"/>
              <a:t>mg.kg</a:t>
            </a:r>
            <a:r>
              <a:rPr lang="cs-CZ" b="1" baseline="30000" dirty="0"/>
              <a:t>-1</a:t>
            </a:r>
            <a:endParaRPr lang="cs-CZ" dirty="0"/>
          </a:p>
          <a:p>
            <a:pPr algn="just"/>
            <a:r>
              <a:rPr lang="cs-CZ" dirty="0"/>
              <a:t>Mletá konopná semena, (částečně) odtučněná konopná semena a jiné získané/zpracované výrobky z konopných semen                                      </a:t>
            </a:r>
            <a:r>
              <a:rPr lang="cs-CZ" b="1" dirty="0"/>
              <a:t>3,0</a:t>
            </a:r>
            <a:r>
              <a:rPr lang="cs-CZ" dirty="0"/>
              <a:t> </a:t>
            </a:r>
            <a:r>
              <a:rPr lang="cs-CZ" b="1" dirty="0"/>
              <a:t>mg.kg</a:t>
            </a:r>
            <a:r>
              <a:rPr lang="cs-CZ" b="1" baseline="30000" dirty="0"/>
              <a:t>-1</a:t>
            </a:r>
            <a:endParaRPr lang="cs-CZ" dirty="0"/>
          </a:p>
          <a:p>
            <a:pPr algn="just"/>
            <a:r>
              <a:rPr lang="cs-CZ" dirty="0"/>
              <a:t>Olej z konopných semen </a:t>
            </a:r>
            <a:r>
              <a:rPr lang="cs-CZ" b="1" dirty="0"/>
              <a:t>        7,5</a:t>
            </a:r>
            <a:r>
              <a:rPr lang="cs-CZ" dirty="0"/>
              <a:t> </a:t>
            </a:r>
            <a:r>
              <a:rPr lang="cs-CZ" b="1" dirty="0"/>
              <a:t>mg.kg</a:t>
            </a:r>
            <a:r>
              <a:rPr lang="cs-CZ" b="1" baseline="30000" dirty="0"/>
              <a:t>-1</a:t>
            </a:r>
            <a:endParaRPr lang="cs-CZ" dirty="0"/>
          </a:p>
          <a:p>
            <a:pPr algn="just"/>
            <a:r>
              <a:rPr lang="cs-CZ" sz="1400" i="1" dirty="0"/>
              <a:t>Maximální limit se vztahuje na sumu delta-9-tetrahydrokanabinolu (</a:t>
            </a:r>
            <a:r>
              <a:rPr lang="el-GR" sz="1400" i="1" dirty="0"/>
              <a:t>Δ9-</a:t>
            </a:r>
            <a:r>
              <a:rPr lang="cs-CZ" sz="1400" i="1" dirty="0"/>
              <a:t>THC) a kyseliny delta-9-tetrahydrokanabinolové (</a:t>
            </a:r>
            <a:r>
              <a:rPr lang="el-GR" sz="1400" i="1" dirty="0"/>
              <a:t>Δ9-</a:t>
            </a:r>
            <a:r>
              <a:rPr lang="cs-CZ" sz="1400" i="1" dirty="0"/>
              <a:t>THCA),</a:t>
            </a:r>
          </a:p>
          <a:p>
            <a:pPr algn="just"/>
            <a:r>
              <a:rPr lang="cs-CZ" sz="1400" i="1" dirty="0"/>
              <a:t>vyjádřeno jako </a:t>
            </a:r>
            <a:r>
              <a:rPr lang="el-GR" sz="1400" i="1" dirty="0"/>
              <a:t>Δ9-</a:t>
            </a:r>
            <a:r>
              <a:rPr lang="cs-CZ" sz="1400" i="1" dirty="0"/>
              <a:t>THC. Na množství </a:t>
            </a:r>
            <a:r>
              <a:rPr lang="el-GR" sz="1400" i="1" dirty="0"/>
              <a:t>Δ9-</a:t>
            </a:r>
            <a:r>
              <a:rPr lang="cs-CZ" sz="1400" i="1" dirty="0"/>
              <a:t>THCA se použije přepočítávací faktor 0,877 a maximální limit se vztahuje na sumu </a:t>
            </a:r>
            <a:r>
              <a:rPr lang="el-GR" sz="1400" i="1" dirty="0"/>
              <a:t>Δ9-</a:t>
            </a:r>
          </a:p>
          <a:p>
            <a:pPr algn="just"/>
            <a:r>
              <a:rPr lang="cs-CZ" sz="1400" i="1" dirty="0"/>
              <a:t>THC + 0,877 x </a:t>
            </a:r>
            <a:r>
              <a:rPr lang="el-GR" sz="1400" i="1" dirty="0"/>
              <a:t>Δ9-</a:t>
            </a:r>
            <a:r>
              <a:rPr lang="cs-CZ" sz="1400" i="1" dirty="0"/>
              <a:t>THCA (pokud se provádí samostatné stanovení a kvantifikace </a:t>
            </a:r>
            <a:r>
              <a:rPr lang="el-GR" sz="1400" i="1" dirty="0"/>
              <a:t>Δ9-</a:t>
            </a:r>
            <a:r>
              <a:rPr lang="cs-CZ" sz="1400" i="1" dirty="0"/>
              <a:t>THC a </a:t>
            </a:r>
            <a:r>
              <a:rPr lang="el-GR" sz="1400" i="1" dirty="0"/>
              <a:t>Δ9-</a:t>
            </a:r>
            <a:r>
              <a:rPr lang="cs-CZ" sz="1400" i="1" dirty="0"/>
              <a:t>THCA).</a:t>
            </a:r>
          </a:p>
          <a:p>
            <a:pPr algn="just"/>
            <a:r>
              <a:rPr lang="cs-CZ" sz="1400" i="1" dirty="0"/>
              <a:t>Získané/zpracované výrobky z konopných semen jsou výrobky získané/zpracované výhradně z konopných semen.“</a:t>
            </a:r>
          </a:p>
        </p:txBody>
      </p:sp>
    </p:spTree>
    <p:extLst>
      <p:ext uri="{BB962C8B-B14F-4D97-AF65-F5344CB8AC3E}">
        <p14:creationId xmlns:p14="http://schemas.microsoft.com/office/powerpoint/2010/main" val="3992260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C0CE9E0-F250-C15E-E6FA-C97D0567BFB6}"/>
              </a:ext>
            </a:extLst>
          </p:cNvPr>
          <p:cNvSpPr txBox="1"/>
          <p:nvPr/>
        </p:nvSpPr>
        <p:spPr>
          <a:xfrm>
            <a:off x="0" y="0"/>
            <a:ext cx="12192000" cy="6940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Projekty ve kterých byla participace</a:t>
            </a:r>
            <a:endParaRPr lang="cs-CZ" sz="2000" dirty="0">
              <a:effectLst/>
              <a:ea typeface="Calibri" panose="020F0502020204030204" pitchFamily="34" charset="0"/>
            </a:endParaRPr>
          </a:p>
          <a:p>
            <a:pPr algn="just"/>
            <a:r>
              <a:rPr lang="cs-CZ" sz="2000" dirty="0">
                <a:effectLst/>
                <a:ea typeface="Calibri" panose="020F0502020204030204" pitchFamily="34" charset="0"/>
              </a:rPr>
              <a:t> 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COST 837.20: </a:t>
            </a:r>
            <a:r>
              <a:rPr lang="cs-CZ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Využití některých technických plodin jako modelů pro </a:t>
            </a:r>
            <a:r>
              <a:rPr lang="cs-CZ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fytoremediační</a:t>
            </a:r>
            <a:r>
              <a:rPr lang="cs-CZ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studie na úrovni </a:t>
            </a:r>
            <a:r>
              <a:rPr lang="cs-CZ" sz="2000" i="1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in vitro</a:t>
            </a:r>
            <a:r>
              <a:rPr lang="cs-CZ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a kompletních rostlin (1998 – 2003).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ea typeface="Calibri" panose="020F0502020204030204" pitchFamily="34" charset="0"/>
              </a:rPr>
              <a:t>GAAV ČR </a:t>
            </a:r>
            <a:r>
              <a:rPr lang="cs-CZ" sz="2000" dirty="0">
                <a:ea typeface="Calibri" panose="020F0502020204030204" pitchFamily="34" charset="0"/>
              </a:rPr>
              <a:t>S4055014: </a:t>
            </a:r>
            <a:r>
              <a:rPr lang="cs-CZ" sz="2000" dirty="0" err="1">
                <a:ea typeface="Calibri" panose="020F0502020204030204" pitchFamily="34" charset="0"/>
              </a:rPr>
              <a:t>Radiofytoremediace</a:t>
            </a:r>
            <a:r>
              <a:rPr lang="cs-CZ" sz="2000" dirty="0">
                <a:ea typeface="Calibri" panose="020F0502020204030204" pitchFamily="34" charset="0"/>
              </a:rPr>
              <a:t> a </a:t>
            </a:r>
            <a:r>
              <a:rPr lang="cs-CZ" sz="2000" dirty="0" err="1">
                <a:ea typeface="Calibri" panose="020F0502020204030204" pitchFamily="34" charset="0"/>
              </a:rPr>
              <a:t>radiofytomonitoring</a:t>
            </a:r>
            <a:r>
              <a:rPr lang="cs-CZ" sz="2000" dirty="0">
                <a:ea typeface="Calibri" panose="020F0502020204030204" pitchFamily="34" charset="0"/>
              </a:rPr>
              <a:t> (2002- 2005).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COST 859 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1P05OC043</a:t>
            </a:r>
            <a:r>
              <a:rPr lang="en-GB" sz="200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: 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Fibre crops with phytoremediation potential and improved nutritional quality (2005 – 2008).</a:t>
            </a:r>
            <a:endParaRPr lang="cs-CZ" sz="2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2000" dirty="0">
                <a:effectLst/>
                <a:ea typeface="Calibri" panose="020F0502020204030204" pitchFamily="34" charset="0"/>
              </a:rPr>
              <a:t> NAZV QH 81219: </a:t>
            </a: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Rozšíření technologie pěstování konopí setého (</a:t>
            </a:r>
            <a:r>
              <a:rPr lang="cs-CZ" sz="20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Cannabis </a:t>
            </a:r>
            <a:r>
              <a:rPr lang="cs-CZ" sz="20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sativa</a:t>
            </a: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L.) pro využití biomasy a semene (2008 – 2012). </a:t>
            </a:r>
            <a:endParaRPr lang="cs-CZ" sz="2000" dirty="0">
              <a:effectLst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200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COST 905: </a:t>
            </a:r>
            <a:r>
              <a:rPr lang="cs-CZ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LD11053</a:t>
            </a:r>
            <a:r>
              <a:rPr lang="cs-CZ" sz="2000" b="1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- </a:t>
            </a:r>
            <a:r>
              <a:rPr lang="cs-CZ" sz="2000" b="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Minerální obohacení vybraných rostlinných komodit a eliminace kadmia pro produkci krmiv a potravin (2010 – 2014).</a:t>
            </a:r>
            <a:endParaRPr lang="cs-CZ" sz="2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cs-CZ" sz="2000" b="0" dirty="0">
                <a:effectLst/>
                <a:ea typeface="Calibri" panose="020F0502020204030204" pitchFamily="34" charset="0"/>
              </a:rPr>
              <a:t> </a:t>
            </a:r>
            <a:r>
              <a:rPr lang="cs-CZ" sz="2000" dirty="0">
                <a:effectLst/>
                <a:ea typeface="Calibri" panose="020F0502020204030204" pitchFamily="34" charset="0"/>
              </a:rPr>
              <a:t>TAČR TA04010331: Charakterizace a selekce C.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sativa</a:t>
            </a:r>
            <a:r>
              <a:rPr lang="cs-CZ" sz="2000" dirty="0">
                <a:effectLst/>
                <a:ea typeface="Calibri" panose="020F0502020204030204" pitchFamily="34" charset="0"/>
              </a:rPr>
              <a:t> pro potravinářské i nepotravinářské využití pomocí biotechnologických postupů a vysokokapacitních metod. (2013 – 2017).</a:t>
            </a:r>
          </a:p>
          <a:p>
            <a:pPr algn="just">
              <a:spcAft>
                <a:spcPts val="600"/>
              </a:spcAft>
            </a:pPr>
            <a:r>
              <a:rPr lang="cs-CZ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 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NAZV QJ1510047: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Využití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synergických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účinků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konopí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,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medu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a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propolisu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pro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podpůrnou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léčbu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infekcí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mléčné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žlázy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. (2015 – 2018).</a:t>
            </a:r>
            <a:endParaRPr lang="cs-CZ" sz="2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cs-CZ" sz="2000" dirty="0">
                <a:effectLst/>
                <a:ea typeface="Calibri" panose="020F0502020204030204" pitchFamily="34" charset="0"/>
              </a:rPr>
              <a:t> 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Cornet</a:t>
            </a:r>
            <a:r>
              <a:rPr lang="cs-CZ" sz="2000" dirty="0">
                <a:effectLst/>
                <a:ea typeface="Calibri" panose="020F0502020204030204" pitchFamily="34" charset="0"/>
              </a:rPr>
              <a:t> 01.08.2016 – 31.07.2018: Project: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Blends</a:t>
            </a:r>
            <a:r>
              <a:rPr lang="cs-CZ" sz="2000" dirty="0">
                <a:effectLst/>
                <a:ea typeface="Calibri" panose="020F0502020204030204" pitchFamily="34" charset="0"/>
              </a:rPr>
              <a:t> of Natural and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Biosynthethic</a:t>
            </a:r>
            <a:r>
              <a:rPr lang="cs-CZ" sz="2000" dirty="0">
                <a:effectLst/>
                <a:ea typeface="Calibri" panose="020F0502020204030204" pitchFamily="34" charset="0"/>
              </a:rPr>
              <a:t>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fibres</a:t>
            </a:r>
            <a:r>
              <a:rPr lang="cs-CZ" sz="2000" dirty="0">
                <a:effectLst/>
                <a:ea typeface="Calibri" panose="020F0502020204030204" pitchFamily="34" charset="0"/>
              </a:rPr>
              <a:t>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for</a:t>
            </a:r>
            <a:r>
              <a:rPr lang="cs-CZ" sz="2000" dirty="0">
                <a:effectLst/>
                <a:ea typeface="Calibri" panose="020F0502020204030204" pitchFamily="34" charset="0"/>
              </a:rPr>
              <a:t>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eco-efficient</a:t>
            </a:r>
            <a:r>
              <a:rPr lang="cs-CZ" sz="2000" dirty="0">
                <a:effectLst/>
                <a:ea typeface="Calibri" panose="020F0502020204030204" pitchFamily="34" charset="0"/>
              </a:rPr>
              <a:t>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yarns</a:t>
            </a:r>
            <a:r>
              <a:rPr lang="cs-CZ" sz="2000" dirty="0">
                <a:effectLst/>
                <a:ea typeface="Calibri" panose="020F0502020204030204" pitchFamily="34" charset="0"/>
              </a:rPr>
              <a:t> and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Carpets</a:t>
            </a:r>
            <a:r>
              <a:rPr lang="cs-CZ" sz="2000" dirty="0">
                <a:effectLst/>
                <a:ea typeface="Calibri" panose="020F0502020204030204" pitchFamily="34" charset="0"/>
              </a:rPr>
              <a:t> – </a:t>
            </a:r>
            <a:r>
              <a:rPr lang="cs-CZ" sz="2000" dirty="0" err="1">
                <a:effectLst/>
                <a:ea typeface="Calibri" panose="020F0502020204030204" pitchFamily="34" charset="0"/>
              </a:rPr>
              <a:t>BleNaBis</a:t>
            </a:r>
            <a:r>
              <a:rPr lang="cs-CZ" sz="2000" dirty="0">
                <a:effectLst/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GB" sz="2000" dirty="0">
                <a:effectLst/>
                <a:ea typeface="Calibri" panose="020F0502020204030204" pitchFamily="34" charset="0"/>
              </a:rPr>
              <a:t> 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NAZV QK1910302: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Zpracování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vedlejších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produktů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z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lisování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semen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olejnin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na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nové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výrobky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s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nutričními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a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zdravotními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přínosy</a:t>
            </a:r>
            <a:r>
              <a:rPr lang="en-GB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. (1.1.2019 -    31.12.2023). </a:t>
            </a:r>
            <a:endParaRPr lang="cs-CZ" sz="2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2000" dirty="0">
                <a:effectLst/>
                <a:ea typeface="Calibri" panose="020F0502020204030204" pitchFamily="34" charset="0"/>
              </a:rPr>
              <a:t>NAZV </a:t>
            </a:r>
            <a:r>
              <a:rPr lang="cs-CZ" sz="2000" dirty="0">
                <a:effectLst/>
                <a:ea typeface="Calibri" panose="020F0502020204030204" pitchFamily="34" charset="0"/>
              </a:rPr>
              <a:t>QK21010151</a:t>
            </a:r>
            <a:r>
              <a:rPr lang="en-GB" sz="2000" dirty="0">
                <a:effectLst/>
                <a:ea typeface="Calibri" panose="020F0502020204030204" pitchFamily="34" charset="0"/>
              </a:rPr>
              <a:t>: </a:t>
            </a:r>
            <a:r>
              <a:rPr lang="cs-CZ" sz="2000" dirty="0">
                <a:effectLst/>
                <a:ea typeface="Calibri" panose="020F0502020204030204" pitchFamily="34" charset="0"/>
              </a:rPr>
              <a:t>Získávání rostlinných olejů pomocí moderních metod</a:t>
            </a:r>
            <a:r>
              <a:rPr lang="en-GB" sz="2000" dirty="0">
                <a:effectLst/>
                <a:ea typeface="Calibri" panose="020F0502020204030204" pitchFamily="34" charset="0"/>
              </a:rPr>
              <a:t> (1.1.2021 -    31.12.2024).</a:t>
            </a:r>
            <a:endParaRPr lang="cs-CZ" sz="20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853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24178A13-4018-25AD-7AC1-639029E42FB4}"/>
              </a:ext>
            </a:extLst>
          </p:cNvPr>
          <p:cNvSpPr txBox="1"/>
          <p:nvPr/>
        </p:nvSpPr>
        <p:spPr>
          <a:xfrm>
            <a:off x="898634" y="2413338"/>
            <a:ext cx="107993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Participace</a:t>
            </a:r>
            <a:r>
              <a:rPr lang="en-GB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en-GB" sz="1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projektech</a:t>
            </a:r>
            <a:r>
              <a:rPr lang="en-GB" sz="1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EU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FP7-NMP-2007-SME-1: Development of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new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agrotextiles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renewable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resources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tailored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biodegradability (2010 - 2012).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MULTIHEMP: THEME [KBBE.2012.3.1-02] -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Multipurpose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crops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industrial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bioproducts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biomass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(2012 – 2016).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7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r="18786"/>
          <a:stretch/>
        </p:blipFill>
        <p:spPr bwMode="auto">
          <a:xfrm>
            <a:off x="0" y="-447393"/>
            <a:ext cx="12192000" cy="914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602B74B4-BA06-4A32-B4DF-4D66AC095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729" y="2400300"/>
            <a:ext cx="5305531" cy="1407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500" b="1" u="sng" cap="all" dirty="0" err="1">
                <a:latin typeface="+mj-lt"/>
                <a:ea typeface="+mj-ea"/>
                <a:cs typeface="+mj-cs"/>
              </a:rPr>
              <a:t>Děkuji</a:t>
            </a:r>
            <a:r>
              <a:rPr lang="en-US" sz="3500" b="1" u="sng" cap="all" dirty="0">
                <a:latin typeface="+mj-lt"/>
                <a:ea typeface="+mj-ea"/>
                <a:cs typeface="+mj-cs"/>
              </a:rPr>
              <a:t> za </a:t>
            </a:r>
            <a:r>
              <a:rPr lang="en-US" sz="3500" b="1" u="sng" cap="all" dirty="0" err="1">
                <a:latin typeface="+mj-lt"/>
                <a:ea typeface="+mj-ea"/>
                <a:cs typeface="+mj-cs"/>
              </a:rPr>
              <a:t>pozornost</a:t>
            </a:r>
            <a:endParaRPr lang="en-US" sz="3500" b="1" u="sng" cap="all" dirty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6949BCF-C335-41C5-B6EA-0058FCA9CCF7}"/>
              </a:ext>
            </a:extLst>
          </p:cNvPr>
          <p:cNvSpPr/>
          <p:nvPr/>
        </p:nvSpPr>
        <p:spPr>
          <a:xfrm>
            <a:off x="7484494" y="4556339"/>
            <a:ext cx="3919603" cy="1982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/>
            </a:pPr>
            <a:r>
              <a:rPr lang="en-US" dirty="0"/>
              <a:t>Agritec Plant Research </a:t>
            </a:r>
            <a:r>
              <a:rPr lang="en-US" dirty="0" err="1"/>
              <a:t>s.r.o.</a:t>
            </a:r>
            <a:r>
              <a:rPr lang="en-US" dirty="0"/>
              <a:t> </a:t>
            </a:r>
            <a:r>
              <a:rPr lang="en-US" dirty="0" err="1"/>
              <a:t>Zemědělská</a:t>
            </a:r>
            <a:r>
              <a:rPr lang="en-US" dirty="0"/>
              <a:t> 16, </a:t>
            </a:r>
            <a:r>
              <a:rPr lang="en-US" dirty="0" err="1"/>
              <a:t>Šumperk</a:t>
            </a:r>
            <a:endParaRPr lang="en-US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/>
            </a:pPr>
            <a:endParaRPr lang="en-US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i="1" dirty="0"/>
              <a:t>e-mail: </a:t>
            </a:r>
            <a:r>
              <a:rPr lang="en-US" dirty="0"/>
              <a:t>bjelkova@agritec.cz</a:t>
            </a:r>
          </a:p>
        </p:txBody>
      </p:sp>
    </p:spTree>
    <p:extLst>
      <p:ext uri="{BB962C8B-B14F-4D97-AF65-F5344CB8AC3E}">
        <p14:creationId xmlns:p14="http://schemas.microsoft.com/office/powerpoint/2010/main" val="17587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9BED7BC7-5C8E-E9D8-23D1-D1D6D6D1B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81711"/>
              </p:ext>
            </p:extLst>
          </p:nvPr>
        </p:nvGraphicFramePr>
        <p:xfrm>
          <a:off x="1639613" y="0"/>
          <a:ext cx="10011103" cy="670034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11933">
                  <a:extLst>
                    <a:ext uri="{9D8B030D-6E8A-4147-A177-3AD203B41FA5}">
                      <a16:colId xmlns:a16="http://schemas.microsoft.com/office/drawing/2014/main" val="3647089779"/>
                    </a:ext>
                  </a:extLst>
                </a:gridCol>
                <a:gridCol w="1048951">
                  <a:extLst>
                    <a:ext uri="{9D8B030D-6E8A-4147-A177-3AD203B41FA5}">
                      <a16:colId xmlns:a16="http://schemas.microsoft.com/office/drawing/2014/main" val="2640740750"/>
                    </a:ext>
                  </a:extLst>
                </a:gridCol>
                <a:gridCol w="1048951">
                  <a:extLst>
                    <a:ext uri="{9D8B030D-6E8A-4147-A177-3AD203B41FA5}">
                      <a16:colId xmlns:a16="http://schemas.microsoft.com/office/drawing/2014/main" val="1867319218"/>
                    </a:ext>
                  </a:extLst>
                </a:gridCol>
                <a:gridCol w="1101122">
                  <a:extLst>
                    <a:ext uri="{9D8B030D-6E8A-4147-A177-3AD203B41FA5}">
                      <a16:colId xmlns:a16="http://schemas.microsoft.com/office/drawing/2014/main" val="438704721"/>
                    </a:ext>
                  </a:extLst>
                </a:gridCol>
                <a:gridCol w="1101122">
                  <a:extLst>
                    <a:ext uri="{9D8B030D-6E8A-4147-A177-3AD203B41FA5}">
                      <a16:colId xmlns:a16="http://schemas.microsoft.com/office/drawing/2014/main" val="2416431473"/>
                    </a:ext>
                  </a:extLst>
                </a:gridCol>
                <a:gridCol w="1101122">
                  <a:extLst>
                    <a:ext uri="{9D8B030D-6E8A-4147-A177-3AD203B41FA5}">
                      <a16:colId xmlns:a16="http://schemas.microsoft.com/office/drawing/2014/main" val="2252360069"/>
                    </a:ext>
                  </a:extLst>
                </a:gridCol>
                <a:gridCol w="1048951">
                  <a:extLst>
                    <a:ext uri="{9D8B030D-6E8A-4147-A177-3AD203B41FA5}">
                      <a16:colId xmlns:a16="http://schemas.microsoft.com/office/drawing/2014/main" val="1738411646"/>
                    </a:ext>
                  </a:extLst>
                </a:gridCol>
                <a:gridCol w="1048951">
                  <a:extLst>
                    <a:ext uri="{9D8B030D-6E8A-4147-A177-3AD203B41FA5}">
                      <a16:colId xmlns:a16="http://schemas.microsoft.com/office/drawing/2014/main" val="681206787"/>
                    </a:ext>
                  </a:extLst>
                </a:gridCol>
              </a:tblGrid>
              <a:tr h="369231">
                <a:tc rowSpan="2"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Plocha (ha)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Výnos (t. ha</a:t>
                      </a:r>
                      <a:r>
                        <a:rPr lang="cs-CZ" sz="2000" baseline="30000">
                          <a:effectLst/>
                        </a:rPr>
                        <a:t>-1</a:t>
                      </a:r>
                      <a:r>
                        <a:rPr lang="cs-CZ" sz="2000">
                          <a:effectLst/>
                        </a:rPr>
                        <a:t>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Sklizeň (t)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026032"/>
                  </a:ext>
                </a:extLst>
              </a:tr>
              <a:tr h="36923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dirty="0">
                          <a:effectLst/>
                        </a:rPr>
                        <a:t>2021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dirty="0">
                          <a:effectLst/>
                        </a:rPr>
                        <a:t>2022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>
                          <a:effectLst/>
                        </a:rPr>
                        <a:t>2023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dirty="0">
                          <a:effectLst/>
                        </a:rPr>
                        <a:t>2021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dirty="0">
                          <a:effectLst/>
                        </a:rPr>
                        <a:t>2022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dirty="0">
                          <a:effectLst/>
                        </a:rPr>
                        <a:t>2021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dirty="0">
                          <a:effectLst/>
                        </a:rPr>
                        <a:t>2022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4048518219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 Česká republika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i="1" dirty="0">
                          <a:effectLst/>
                        </a:rPr>
                        <a:t>1 828</a:t>
                      </a:r>
                      <a:endParaRPr lang="cs-CZ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i="1" dirty="0">
                          <a:effectLst/>
                        </a:rPr>
                        <a:t>1 932</a:t>
                      </a:r>
                      <a:endParaRPr lang="cs-CZ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i="1" dirty="0">
                          <a:effectLst/>
                        </a:rPr>
                        <a:t>1598</a:t>
                      </a:r>
                      <a:endParaRPr lang="cs-CZ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i="1" dirty="0">
                          <a:effectLst/>
                        </a:rPr>
                        <a:t>1,44</a:t>
                      </a:r>
                      <a:endParaRPr lang="cs-CZ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i="1" dirty="0">
                          <a:effectLst/>
                        </a:rPr>
                        <a:t>1,35</a:t>
                      </a:r>
                      <a:endParaRPr lang="cs-CZ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i="1" dirty="0">
                          <a:effectLst/>
                        </a:rPr>
                        <a:t>2 630</a:t>
                      </a:r>
                      <a:endParaRPr lang="cs-CZ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b="1" i="1" dirty="0">
                          <a:effectLst/>
                        </a:rPr>
                        <a:t>2 615</a:t>
                      </a:r>
                      <a:endParaRPr lang="cs-CZ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2331547548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Hl. m. Praha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1,41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2737973997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Středočeský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274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422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332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1,42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390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580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2744506852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Jihočeský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73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63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1,55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114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82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3320461370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Plzeňský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308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275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1,54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1,29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473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355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2818927101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Karlovarský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58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1,50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1,29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75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2572661573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Ústecký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103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1,40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32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142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3365363386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Liberecký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1,52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1276438417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Královéhradecký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297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268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269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1,41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419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368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2851937035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Pardubický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158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144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175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1,47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231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199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4294290523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Vysočina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80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22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1,52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122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955053615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Jihomoravský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215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294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318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1,23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265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401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61148386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Olomoucký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264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181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88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1,50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398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249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4083440033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Zlínský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61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1,40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86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2401618922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 Moravskoslezský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74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98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125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>
                          <a:effectLst/>
                        </a:rPr>
                        <a:t>1,35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1,35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000" dirty="0">
                          <a:effectLst/>
                        </a:rPr>
                        <a:t>132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82" marR="56482" marT="0" marB="0"/>
                </a:tc>
                <a:extLst>
                  <a:ext uri="{0D108BD9-81ED-4DB2-BD59-A6C34878D82A}">
                    <a16:rowId xmlns:a16="http://schemas.microsoft.com/office/drawing/2014/main" val="3543129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70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5096E6F6-1E85-920D-3A12-C4CCAD366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67127"/>
              </p:ext>
            </p:extLst>
          </p:nvPr>
        </p:nvGraphicFramePr>
        <p:xfrm>
          <a:off x="677917" y="252247"/>
          <a:ext cx="4461641" cy="6432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5427">
                  <a:extLst>
                    <a:ext uri="{9D8B030D-6E8A-4147-A177-3AD203B41FA5}">
                      <a16:colId xmlns:a16="http://schemas.microsoft.com/office/drawing/2014/main" val="1003233671"/>
                    </a:ext>
                  </a:extLst>
                </a:gridCol>
                <a:gridCol w="2336214">
                  <a:extLst>
                    <a:ext uri="{9D8B030D-6E8A-4147-A177-3AD203B41FA5}">
                      <a16:colId xmlns:a16="http://schemas.microsoft.com/office/drawing/2014/main" val="1923768476"/>
                    </a:ext>
                  </a:extLst>
                </a:gridCol>
              </a:tblGrid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Název země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Netto (kg)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1073751332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Izrael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0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068305329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Spojené království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0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1842527713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Itálie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1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4256651150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Thajsko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1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999997330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Šrí Lanka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3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796382106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Kazachstán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5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1579708743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Japonsko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8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702571585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Spojené státy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45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667762560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Nizozemsko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75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080633048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Egypt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200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125041717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Bulharsko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502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18146051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Macao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750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584835487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Kanada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819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678775873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Čína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880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867552398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Bělorusko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8 700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917121327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Argentina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11 325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611585681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Německo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12 208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4193280036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Francie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16 177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195823788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Slovensko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17 711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1620224455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Slovensko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35 240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705441107"/>
                  </a:ext>
                </a:extLst>
              </a:tr>
              <a:tr h="29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Indie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46 152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541853988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6560CD4A-0E69-F82D-3E8D-2279F250B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493978"/>
              </p:ext>
            </p:extLst>
          </p:nvPr>
        </p:nvGraphicFramePr>
        <p:xfrm>
          <a:off x="5722883" y="362607"/>
          <a:ext cx="4461641" cy="33028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5427">
                  <a:extLst>
                    <a:ext uri="{9D8B030D-6E8A-4147-A177-3AD203B41FA5}">
                      <a16:colId xmlns:a16="http://schemas.microsoft.com/office/drawing/2014/main" val="3346461723"/>
                    </a:ext>
                  </a:extLst>
                </a:gridCol>
                <a:gridCol w="2336214">
                  <a:extLst>
                    <a:ext uri="{9D8B030D-6E8A-4147-A177-3AD203B41FA5}">
                      <a16:colId xmlns:a16="http://schemas.microsoft.com/office/drawing/2014/main" val="3256060263"/>
                    </a:ext>
                  </a:extLst>
                </a:gridCol>
              </a:tblGrid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Rakousko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58 338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547079390"/>
                  </a:ext>
                </a:extLst>
              </a:tr>
              <a:tr h="8782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Země a území neuváděné v rámci obchodu uvnitř Unie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114 200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1487733395"/>
                  </a:ext>
                </a:extLst>
              </a:tr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Moldavská republika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210 000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4230605695"/>
                  </a:ext>
                </a:extLst>
              </a:tr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Belgie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335 678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84888575"/>
                  </a:ext>
                </a:extLst>
              </a:tr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Ukrajina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708 253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774870866"/>
                  </a:ext>
                </a:extLst>
              </a:tr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Ruská federace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1 229 118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682102793"/>
                  </a:ext>
                </a:extLst>
              </a:tr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Nizozemsko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1 302 495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2885392307"/>
                  </a:ext>
                </a:extLst>
              </a:tr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Polsko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2 551 151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281474110"/>
                  </a:ext>
                </a:extLst>
              </a:tr>
              <a:tr h="30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>
                          <a:effectLst/>
                        </a:rPr>
                        <a:t>Kazachstán</a:t>
                      </a:r>
                      <a:endParaRPr lang="cs-C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0" dirty="0">
                          <a:effectLst/>
                        </a:rPr>
                        <a:t>8 135 065</a:t>
                      </a:r>
                      <a:endParaRPr lang="cs-C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70" marR="13570" marT="13570" marB="13570" anchor="ctr"/>
                </a:tc>
                <a:extLst>
                  <a:ext uri="{0D108BD9-81ED-4DB2-BD59-A6C34878D82A}">
                    <a16:rowId xmlns:a16="http://schemas.microsoft.com/office/drawing/2014/main" val="338099980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BBC098-E8F7-D2A2-9A51-7650895CC479}"/>
              </a:ext>
            </a:extLst>
          </p:cNvPr>
          <p:cNvSpPr txBox="1"/>
          <p:nvPr/>
        </p:nvSpPr>
        <p:spPr>
          <a:xfrm>
            <a:off x="5722883" y="3906486"/>
            <a:ext cx="60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Dovoz lněných semen (kg)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BBC098-E8F7-D2A2-9A51-7650895CC479}"/>
              </a:ext>
            </a:extLst>
          </p:cNvPr>
          <p:cNvSpPr txBox="1"/>
          <p:nvPr/>
        </p:nvSpPr>
        <p:spPr>
          <a:xfrm>
            <a:off x="5949180" y="5843634"/>
            <a:ext cx="60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Vývoz lněných semen (kg)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E24A9595-6B30-514C-F13B-1AC46D458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42700"/>
              </p:ext>
            </p:extLst>
          </p:nvPr>
        </p:nvGraphicFramePr>
        <p:xfrm>
          <a:off x="1187506" y="236485"/>
          <a:ext cx="4125473" cy="6352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1759">
                  <a:extLst>
                    <a:ext uri="{9D8B030D-6E8A-4147-A177-3AD203B41FA5}">
                      <a16:colId xmlns:a16="http://schemas.microsoft.com/office/drawing/2014/main" val="1773980356"/>
                    </a:ext>
                  </a:extLst>
                </a:gridCol>
                <a:gridCol w="1773714">
                  <a:extLst>
                    <a:ext uri="{9D8B030D-6E8A-4147-A177-3AD203B41FA5}">
                      <a16:colId xmlns:a16="http://schemas.microsoft.com/office/drawing/2014/main" val="3707957537"/>
                    </a:ext>
                  </a:extLst>
                </a:gridCol>
              </a:tblGrid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Název země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Netto (kg)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276971516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Irsko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757071984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Dánsko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2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936800444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Lucembursko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2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4238957555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Portugalsko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3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207010061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Finsko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3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654150336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Maďarsko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498147469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Slovinsko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11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603919812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Španělsko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12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116026801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Kazachstán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24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463451016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Země a území neuváděné v rámci obchodu uvnitř Unie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41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484428848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Maďarsko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500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851365438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Malta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570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429836256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Belgie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1 000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850917281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Chorvatsko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1 181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677983231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Švýcarsko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4 000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861741493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Švédsko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5 380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025601818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C9B529D-D9E6-CE98-7E4C-DAF21F44B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246397"/>
              </p:ext>
            </p:extLst>
          </p:nvPr>
        </p:nvGraphicFramePr>
        <p:xfrm>
          <a:off x="6096000" y="268922"/>
          <a:ext cx="4125473" cy="5365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1759">
                  <a:extLst>
                    <a:ext uri="{9D8B030D-6E8A-4147-A177-3AD203B41FA5}">
                      <a16:colId xmlns:a16="http://schemas.microsoft.com/office/drawing/2014/main" val="1744234891"/>
                    </a:ext>
                  </a:extLst>
                </a:gridCol>
                <a:gridCol w="1773714">
                  <a:extLst>
                    <a:ext uri="{9D8B030D-6E8A-4147-A177-3AD203B41FA5}">
                      <a16:colId xmlns:a16="http://schemas.microsoft.com/office/drawing/2014/main" val="2962491950"/>
                    </a:ext>
                  </a:extLst>
                </a:gridCol>
              </a:tblGrid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Bulharsko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5 626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2031331774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Itálie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6 110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2711714422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Francie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24 000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2284728072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Rumunsko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24 094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518062572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Slovensko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31 368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2346039198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Nizozemsko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92 920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12435423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Rakousko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95 952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709036145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Litva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132 025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4064394333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Belgie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151 002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640411503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Slovensko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288 231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227976039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Francie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421 300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2132967378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Německo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741 713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1503187244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Nizozemsko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1 055 611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025820200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Rakousko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1 483 377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502521421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Německo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2 429 191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3880711902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>
                          <a:effectLst/>
                        </a:rPr>
                        <a:t>Polsko</a:t>
                      </a:r>
                      <a:endParaRPr lang="cs-CZ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kern="0" dirty="0">
                          <a:effectLst/>
                        </a:rPr>
                        <a:t>2 743 761</a:t>
                      </a:r>
                      <a:endParaRPr lang="cs-CZ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48" marR="12748" marT="12748" marB="12748" anchor="ctr"/>
                </a:tc>
                <a:extLst>
                  <a:ext uri="{0D108BD9-81ED-4DB2-BD59-A6C34878D82A}">
                    <a16:rowId xmlns:a16="http://schemas.microsoft.com/office/drawing/2014/main" val="251270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13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3175"/>
            <a:ext cx="12192000" cy="43579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Přehled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přihlášených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ploch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množitelských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porostů</a:t>
            </a:r>
            <a:r>
              <a:rPr lang="en-US" sz="3200" dirty="0">
                <a:solidFill>
                  <a:schemeClr val="tx1"/>
                </a:solidFill>
              </a:rPr>
              <a:t> (</a:t>
            </a:r>
            <a:r>
              <a:rPr lang="en-US" sz="3200" cap="none" dirty="0">
                <a:solidFill>
                  <a:schemeClr val="tx1"/>
                </a:solidFill>
              </a:rPr>
              <a:t>ha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8FEB866-ECA2-222D-F5E8-CF3DC819C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342770"/>
              </p:ext>
            </p:extLst>
          </p:nvPr>
        </p:nvGraphicFramePr>
        <p:xfrm>
          <a:off x="1403131" y="663812"/>
          <a:ext cx="9538139" cy="606806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62436">
                  <a:extLst>
                    <a:ext uri="{9D8B030D-6E8A-4147-A177-3AD203B41FA5}">
                      <a16:colId xmlns:a16="http://schemas.microsoft.com/office/drawing/2014/main" val="2282886851"/>
                    </a:ext>
                  </a:extLst>
                </a:gridCol>
                <a:gridCol w="1362436">
                  <a:extLst>
                    <a:ext uri="{9D8B030D-6E8A-4147-A177-3AD203B41FA5}">
                      <a16:colId xmlns:a16="http://schemas.microsoft.com/office/drawing/2014/main" val="2593299136"/>
                    </a:ext>
                  </a:extLst>
                </a:gridCol>
                <a:gridCol w="1362436">
                  <a:extLst>
                    <a:ext uri="{9D8B030D-6E8A-4147-A177-3AD203B41FA5}">
                      <a16:colId xmlns:a16="http://schemas.microsoft.com/office/drawing/2014/main" val="563810327"/>
                    </a:ext>
                  </a:extLst>
                </a:gridCol>
                <a:gridCol w="1362436">
                  <a:extLst>
                    <a:ext uri="{9D8B030D-6E8A-4147-A177-3AD203B41FA5}">
                      <a16:colId xmlns:a16="http://schemas.microsoft.com/office/drawing/2014/main" val="327860421"/>
                    </a:ext>
                  </a:extLst>
                </a:gridCol>
                <a:gridCol w="1362436">
                  <a:extLst>
                    <a:ext uri="{9D8B030D-6E8A-4147-A177-3AD203B41FA5}">
                      <a16:colId xmlns:a16="http://schemas.microsoft.com/office/drawing/2014/main" val="3182406310"/>
                    </a:ext>
                  </a:extLst>
                </a:gridCol>
                <a:gridCol w="1362436">
                  <a:extLst>
                    <a:ext uri="{9D8B030D-6E8A-4147-A177-3AD203B41FA5}">
                      <a16:colId xmlns:a16="http://schemas.microsoft.com/office/drawing/2014/main" val="2879766190"/>
                    </a:ext>
                  </a:extLst>
                </a:gridCol>
                <a:gridCol w="1363523">
                  <a:extLst>
                    <a:ext uri="{9D8B030D-6E8A-4147-A177-3AD203B41FA5}">
                      <a16:colId xmlns:a16="http://schemas.microsoft.com/office/drawing/2014/main" val="1863321181"/>
                    </a:ext>
                  </a:extLst>
                </a:gridCol>
              </a:tblGrid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Odrůda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SE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E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C1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C2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C3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Celkem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53460408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Lola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16,74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22,44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80,35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119,53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95874512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Szafír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 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 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156,05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25,17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181,22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7138821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Libra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258,55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204,52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463,07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67497488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Jantar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13,7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 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13,7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27774576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Lirina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49,97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49,97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3339204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Astella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26,21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 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26,21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82711935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 err="1">
                          <a:effectLst/>
                        </a:rPr>
                        <a:t>Aguarius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21,06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97,52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118,58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8398615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Agriol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5,57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 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 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5,57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59861454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Raciol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33,79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>
                          <a:effectLst/>
                        </a:rPr>
                        <a:t> </a:t>
                      </a:r>
                      <a:endParaRPr lang="cs-CZ" sz="2400" i="1" kern="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kern="50" dirty="0">
                          <a:effectLst/>
                        </a:rPr>
                        <a:t>33,79</a:t>
                      </a:r>
                      <a:endParaRPr lang="cs-CZ" sz="2400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96684457"/>
                  </a:ext>
                </a:extLst>
              </a:tr>
              <a:tr h="551642"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Celkem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39,36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51,5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610,74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310,04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 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431800" indent="-431800" algn="just">
                        <a:lnSpc>
                          <a:spcPts val="1000"/>
                        </a:lnSpc>
                        <a:spcBef>
                          <a:spcPts val="100"/>
                        </a:spcBef>
                      </a:pPr>
                      <a:r>
                        <a:rPr lang="cs-CZ" sz="2400" b="1" kern="50" dirty="0">
                          <a:effectLst/>
                        </a:rPr>
                        <a:t>1011,64</a:t>
                      </a:r>
                      <a:endParaRPr lang="cs-CZ" sz="2400" b="1" i="1" kern="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32358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17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agritec-backup\photo\rok 2017\2017_06_26 Len a konopí Horáček\IMG_6166.JPG">
            <a:extLst>
              <a:ext uri="{FF2B5EF4-FFF2-40B4-BE49-F238E27FC236}">
                <a16:creationId xmlns:a16="http://schemas.microsoft.com/office/drawing/2014/main" id="{E680DF3E-BCDF-3A38-4EE9-FD7116A6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9962" r="38537"/>
          <a:stretch>
            <a:fillRect/>
          </a:stretch>
        </p:blipFill>
        <p:spPr bwMode="auto">
          <a:xfrm>
            <a:off x="601046" y="654226"/>
            <a:ext cx="1789854" cy="554954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44899" y="4043854"/>
            <a:ext cx="2773680" cy="106348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b="1" dirty="0" err="1"/>
              <a:t>Přehled</a:t>
            </a:r>
            <a:r>
              <a:rPr lang="en-US" sz="2800" b="1" dirty="0"/>
              <a:t> </a:t>
            </a:r>
            <a:r>
              <a:rPr lang="en-US" sz="2800" b="1" dirty="0" err="1"/>
              <a:t>odrůd</a:t>
            </a:r>
            <a:r>
              <a:rPr lang="en-US" sz="2800" b="1" dirty="0"/>
              <a:t> </a:t>
            </a:r>
            <a:r>
              <a:rPr lang="en-US" sz="2800" b="1" dirty="0" err="1"/>
              <a:t>lnu</a:t>
            </a:r>
            <a:r>
              <a:rPr lang="en-US" sz="2800" b="1" dirty="0"/>
              <a:t> </a:t>
            </a:r>
            <a:r>
              <a:rPr lang="en-US" sz="2800" b="1" dirty="0" err="1"/>
              <a:t>olejného</a:t>
            </a:r>
            <a:r>
              <a:rPr lang="en-US" sz="2800" b="1" dirty="0"/>
              <a:t> </a:t>
            </a:r>
            <a:r>
              <a:rPr lang="en-US" sz="2800" b="1" dirty="0" err="1"/>
              <a:t>ze</a:t>
            </a:r>
            <a:r>
              <a:rPr lang="en-US" sz="2800" b="1" dirty="0"/>
              <a:t> </a:t>
            </a:r>
            <a:r>
              <a:rPr lang="en-US" sz="2800" b="1" dirty="0" err="1"/>
              <a:t>Společného</a:t>
            </a:r>
            <a:r>
              <a:rPr lang="en-US" sz="2800" b="1" dirty="0"/>
              <a:t> </a:t>
            </a:r>
            <a:r>
              <a:rPr lang="en-US" sz="2800" b="1" dirty="0" err="1"/>
              <a:t>katalogu</a:t>
            </a:r>
            <a:r>
              <a:rPr lang="en-US" sz="2800" b="1" dirty="0"/>
              <a:t> </a:t>
            </a:r>
            <a:r>
              <a:rPr lang="en-US" sz="2800" b="1" dirty="0" err="1"/>
              <a:t>odrůd</a:t>
            </a:r>
            <a:r>
              <a:rPr lang="en-US" sz="2800" b="1" dirty="0"/>
              <a:t> </a:t>
            </a:r>
            <a:r>
              <a:rPr lang="en-US" sz="2800" b="1" dirty="0" err="1"/>
              <a:t>druhů</a:t>
            </a:r>
            <a:r>
              <a:rPr lang="en-US" sz="2800" b="1" dirty="0"/>
              <a:t> </a:t>
            </a:r>
            <a:r>
              <a:rPr lang="en-US" sz="2800" b="1" dirty="0" err="1"/>
              <a:t>zemědělských</a:t>
            </a:r>
            <a:r>
              <a:rPr lang="en-US" sz="2800" b="1" dirty="0"/>
              <a:t> </a:t>
            </a:r>
            <a:r>
              <a:rPr lang="en-US" sz="2800" b="1" dirty="0" err="1"/>
              <a:t>plodin</a:t>
            </a:r>
            <a:r>
              <a:rPr lang="en-US" sz="2800" b="1" dirty="0"/>
              <a:t> EU</a:t>
            </a: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65A37899-CEBC-07AC-180D-E275EE81B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489684"/>
              </p:ext>
            </p:extLst>
          </p:nvPr>
        </p:nvGraphicFramePr>
        <p:xfrm>
          <a:off x="2512673" y="73665"/>
          <a:ext cx="9367521" cy="671066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73505">
                  <a:extLst>
                    <a:ext uri="{9D8B030D-6E8A-4147-A177-3AD203B41FA5}">
                      <a16:colId xmlns:a16="http://schemas.microsoft.com/office/drawing/2014/main" val="4183182024"/>
                    </a:ext>
                  </a:extLst>
                </a:gridCol>
                <a:gridCol w="1873505">
                  <a:extLst>
                    <a:ext uri="{9D8B030D-6E8A-4147-A177-3AD203B41FA5}">
                      <a16:colId xmlns:a16="http://schemas.microsoft.com/office/drawing/2014/main" val="2571064805"/>
                    </a:ext>
                  </a:extLst>
                </a:gridCol>
                <a:gridCol w="2053359">
                  <a:extLst>
                    <a:ext uri="{9D8B030D-6E8A-4147-A177-3AD203B41FA5}">
                      <a16:colId xmlns:a16="http://schemas.microsoft.com/office/drawing/2014/main" val="2225258359"/>
                    </a:ext>
                  </a:extLst>
                </a:gridCol>
                <a:gridCol w="1693647">
                  <a:extLst>
                    <a:ext uri="{9D8B030D-6E8A-4147-A177-3AD203B41FA5}">
                      <a16:colId xmlns:a16="http://schemas.microsoft.com/office/drawing/2014/main" val="580147545"/>
                    </a:ext>
                  </a:extLst>
                </a:gridCol>
                <a:gridCol w="1873505">
                  <a:extLst>
                    <a:ext uri="{9D8B030D-6E8A-4147-A177-3AD203B41FA5}">
                      <a16:colId xmlns:a16="http://schemas.microsoft.com/office/drawing/2014/main" val="2313708736"/>
                    </a:ext>
                  </a:extLst>
                </a:gridCol>
              </a:tblGrid>
              <a:tr h="27881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900" dirty="0">
                          <a:effectLst/>
                        </a:rPr>
                        <a:t>Česko</a:t>
                      </a:r>
                      <a:endParaRPr lang="cs-CZ" sz="16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900" dirty="0">
                          <a:effectLst/>
                        </a:rPr>
                        <a:t>Francie</a:t>
                      </a:r>
                      <a:endParaRPr lang="cs-CZ" sz="16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900" dirty="0">
                          <a:effectLst/>
                        </a:rPr>
                        <a:t>Holandsko</a:t>
                      </a:r>
                      <a:endParaRPr lang="cs-CZ" sz="16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kern="900" dirty="0">
                          <a:effectLst/>
                        </a:rPr>
                        <a:t>Itálie</a:t>
                      </a:r>
                      <a:endParaRPr lang="cs-CZ" sz="16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200" dirty="0">
                          <a:effectLst/>
                        </a:rPr>
                        <a:t>Německo</a:t>
                      </a:r>
                      <a:endParaRPr lang="cs-CZ" sz="16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4049459953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Agram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Empress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Abacus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Antello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Bingo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154171225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Agriol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Eurodor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Aquarius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Floral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Goldstern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864361804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Aquarius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Lutea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Batsman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Galaad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Hella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3473486880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Astella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Access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Biltstar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Hivernal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Juliet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3084293495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Floral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Comtess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Bliss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Inuit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Landfrau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1175465439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Jantar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Eden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Bowler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Kaolin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Lirina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99532956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Libra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Evea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Brighton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LS Apalache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Octal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4223712761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Lola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Festival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Carina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LS Koral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Scorpion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440403139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Raciol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Progress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Faser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LS Opera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872494036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Cirrus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Flanders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LS Orcalia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992173464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Cristalin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Ineke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LS Riviera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120805650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Olga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Ingot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Merlin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4024767673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SW </a:t>
                      </a:r>
                      <a:r>
                        <a:rPr lang="cs-CZ" sz="1600" kern="900" dirty="0" err="1">
                          <a:effectLst/>
                        </a:rPr>
                        <a:t>Dalguise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Laser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Natural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1731273385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Alpaga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Lion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Orival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774151917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Angora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Marmalade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Solal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1502006678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Aramis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Taurus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 dirty="0" err="1">
                          <a:effectLst/>
                        </a:rPr>
                        <a:t>Volga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828847919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Christine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Buffalo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84247377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Filéa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3455244680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Marquise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717053220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Omégalin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1325250073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Toundra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1199972599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Attila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2978689446"/>
                  </a:ext>
                </a:extLst>
              </a:tr>
              <a:tr h="2796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 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>
                          <a:effectLst/>
                        </a:rPr>
                        <a:t>Cledor</a:t>
                      </a:r>
                      <a:endParaRPr lang="cs-CZ" sz="16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900" dirty="0">
                          <a:effectLst/>
                        </a:rPr>
                        <a:t> </a:t>
                      </a:r>
                      <a:endParaRPr lang="cs-CZ" sz="16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45321" marR="45321" marT="0" marB="0" anchor="ctr"/>
                </a:tc>
                <a:extLst>
                  <a:ext uri="{0D108BD9-81ED-4DB2-BD59-A6C34878D82A}">
                    <a16:rowId xmlns:a16="http://schemas.microsoft.com/office/drawing/2014/main" val="4107335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77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6BE3094-EAAA-23BE-A792-812E2BFF0577}"/>
              </a:ext>
            </a:extLst>
          </p:cNvPr>
          <p:cNvSpPr txBox="1"/>
          <p:nvPr/>
        </p:nvSpPr>
        <p:spPr>
          <a:xfrm>
            <a:off x="831272" y="1905506"/>
            <a:ext cx="110884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Dne 05. 08. 2022 bylo publikováno </a:t>
            </a:r>
            <a:r>
              <a:rPr lang="cs-CZ" b="1" dirty="0">
                <a:hlinkClick r:id="rId3"/>
              </a:rPr>
              <a:t>Nařízení Komise (EU) 2022/1364,</a:t>
            </a:r>
            <a:r>
              <a:rPr lang="cs-CZ" dirty="0">
                <a:hlinkClick r:id="rId3"/>
              </a:rPr>
              <a:t> kterým se mění nařízení (ES) č. 1881/2006, pokud jde o </a:t>
            </a:r>
            <a:r>
              <a:rPr lang="cs-CZ" b="1" dirty="0">
                <a:hlinkClick r:id="rId3"/>
              </a:rPr>
              <a:t>maximální limity kyseliny kyanovodíkové v některých potravinách.</a:t>
            </a:r>
            <a:r>
              <a:rPr lang="cs-CZ" dirty="0"/>
              <a:t> Nařízení nově stanovuje maximální limity (ML) pro kyselinu kyanovodíkovou (HCN) v potravinách, jako jsou lněná semena, mandle, kořen manioku a manioková a tapioková mouka. Nařízení tak doplní nařízení č. 1881/2006, ve kterém jsou aktuálně uvedeny ML pro HCN v meruňkových jádrech.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Kyselina kyanovodíková, včetně kyseliny kyanovodíkové vázané v </a:t>
            </a:r>
            <a:r>
              <a:rPr lang="cs-CZ" dirty="0" err="1"/>
              <a:t>kyanogenních</a:t>
            </a:r>
            <a:r>
              <a:rPr lang="cs-CZ" dirty="0"/>
              <a:t> glykosidech</a:t>
            </a:r>
          </a:p>
          <a:p>
            <a:pPr algn="just"/>
            <a:r>
              <a:rPr lang="cs-CZ" dirty="0"/>
              <a:t>Nezpracovaná celá, rozdrcená, rozemletá, rozloupnutá a rozsekaná lněná semena         </a:t>
            </a:r>
            <a:r>
              <a:rPr lang="cs-CZ" b="1" dirty="0"/>
              <a:t>250 mg.kg</a:t>
            </a:r>
            <a:r>
              <a:rPr lang="cs-CZ" b="1" baseline="30000" dirty="0"/>
              <a:t>-1</a:t>
            </a:r>
          </a:p>
          <a:p>
            <a:pPr algn="just"/>
            <a:endParaRPr lang="cs-CZ" baseline="30000" dirty="0"/>
          </a:p>
          <a:p>
            <a:pPr algn="just"/>
            <a:r>
              <a:rPr lang="cs-CZ" dirty="0"/>
              <a:t>Nezpracovaná celá, rozdrcená, rozemletá, rozloupnutá a rozsekaná lněná semena uváděná na trh pro konečného spotřebitele     </a:t>
            </a:r>
            <a:r>
              <a:rPr lang="cs-CZ" b="1" dirty="0"/>
              <a:t>150 mg.kg</a:t>
            </a:r>
            <a:r>
              <a:rPr lang="cs-CZ" b="1" baseline="30000" dirty="0"/>
              <a:t>-1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2883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7802" y="236162"/>
            <a:ext cx="8640959" cy="10634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 err="1"/>
              <a:t>Přehled</a:t>
            </a:r>
            <a:r>
              <a:rPr lang="en-US" sz="2800" b="1" dirty="0"/>
              <a:t> </a:t>
            </a:r>
            <a:r>
              <a:rPr lang="en-US" sz="2800" b="1" dirty="0" err="1"/>
              <a:t>odrůd</a:t>
            </a:r>
            <a:r>
              <a:rPr lang="en-US" sz="2800" b="1" dirty="0"/>
              <a:t> </a:t>
            </a:r>
            <a:r>
              <a:rPr lang="en-US" sz="2800" b="1" dirty="0" err="1"/>
              <a:t>lnu</a:t>
            </a:r>
            <a:r>
              <a:rPr lang="en-US" sz="2800" b="1" dirty="0"/>
              <a:t> </a:t>
            </a:r>
            <a:r>
              <a:rPr lang="en-US" sz="2800" b="1" dirty="0" err="1"/>
              <a:t>olejného</a:t>
            </a:r>
            <a:r>
              <a:rPr lang="en-US" sz="2800" b="1" dirty="0"/>
              <a:t> </a:t>
            </a:r>
            <a:r>
              <a:rPr lang="en-US" sz="2800" b="1" dirty="0" err="1"/>
              <a:t>ze</a:t>
            </a:r>
            <a:r>
              <a:rPr lang="en-US" sz="2800" b="1" dirty="0"/>
              <a:t> </a:t>
            </a:r>
            <a:r>
              <a:rPr lang="en-US" sz="2800" b="1" dirty="0" err="1"/>
              <a:t>Společného</a:t>
            </a:r>
            <a:r>
              <a:rPr lang="en-US" sz="2800" b="1" dirty="0"/>
              <a:t> </a:t>
            </a:r>
            <a:r>
              <a:rPr lang="en-US" sz="2800" b="1" dirty="0" err="1"/>
              <a:t>katalogu</a:t>
            </a:r>
            <a:r>
              <a:rPr lang="en-US" sz="2800" b="1" dirty="0"/>
              <a:t> </a:t>
            </a:r>
            <a:r>
              <a:rPr lang="en-US" sz="2800" b="1" dirty="0" err="1"/>
              <a:t>odrůd</a:t>
            </a:r>
            <a:r>
              <a:rPr lang="en-US" sz="2800" b="1" dirty="0"/>
              <a:t> </a:t>
            </a:r>
            <a:r>
              <a:rPr lang="en-US" sz="2800" b="1" dirty="0" err="1"/>
              <a:t>druhů</a:t>
            </a:r>
            <a:r>
              <a:rPr lang="en-US" sz="2800" b="1" dirty="0"/>
              <a:t> </a:t>
            </a:r>
            <a:r>
              <a:rPr lang="en-US" sz="2800" b="1" dirty="0" err="1"/>
              <a:t>zemědělských</a:t>
            </a:r>
            <a:r>
              <a:rPr lang="en-US" sz="2800" b="1" dirty="0"/>
              <a:t> </a:t>
            </a:r>
            <a:r>
              <a:rPr lang="en-US" sz="2800" b="1" dirty="0" err="1"/>
              <a:t>plodin</a:t>
            </a:r>
            <a:r>
              <a:rPr lang="en-US" sz="2800" b="1" dirty="0"/>
              <a:t> EU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03BD4B4-77AD-44DF-94EE-74126C717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642265"/>
              </p:ext>
            </p:extLst>
          </p:nvPr>
        </p:nvGraphicFramePr>
        <p:xfrm>
          <a:off x="1198179" y="1840071"/>
          <a:ext cx="10709342" cy="415153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14603">
                  <a:extLst>
                    <a:ext uri="{9D8B030D-6E8A-4147-A177-3AD203B41FA5}">
                      <a16:colId xmlns:a16="http://schemas.microsoft.com/office/drawing/2014/main" val="2036963271"/>
                    </a:ext>
                  </a:extLst>
                </a:gridCol>
                <a:gridCol w="1604580">
                  <a:extLst>
                    <a:ext uri="{9D8B030D-6E8A-4147-A177-3AD203B41FA5}">
                      <a16:colId xmlns:a16="http://schemas.microsoft.com/office/drawing/2014/main" val="1715890807"/>
                    </a:ext>
                  </a:extLst>
                </a:gridCol>
                <a:gridCol w="1518889">
                  <a:extLst>
                    <a:ext uri="{9D8B030D-6E8A-4147-A177-3AD203B41FA5}">
                      <a16:colId xmlns:a16="http://schemas.microsoft.com/office/drawing/2014/main" val="3066145226"/>
                    </a:ext>
                  </a:extLst>
                </a:gridCol>
                <a:gridCol w="1518889">
                  <a:extLst>
                    <a:ext uri="{9D8B030D-6E8A-4147-A177-3AD203B41FA5}">
                      <a16:colId xmlns:a16="http://schemas.microsoft.com/office/drawing/2014/main" val="126954507"/>
                    </a:ext>
                  </a:extLst>
                </a:gridCol>
                <a:gridCol w="1518889">
                  <a:extLst>
                    <a:ext uri="{9D8B030D-6E8A-4147-A177-3AD203B41FA5}">
                      <a16:colId xmlns:a16="http://schemas.microsoft.com/office/drawing/2014/main" val="472280018"/>
                    </a:ext>
                  </a:extLst>
                </a:gridCol>
                <a:gridCol w="1518889">
                  <a:extLst>
                    <a:ext uri="{9D8B030D-6E8A-4147-A177-3AD203B41FA5}">
                      <a16:colId xmlns:a16="http://schemas.microsoft.com/office/drawing/2014/main" val="2003119051"/>
                    </a:ext>
                  </a:extLst>
                </a:gridCol>
                <a:gridCol w="1514603">
                  <a:extLst>
                    <a:ext uri="{9D8B030D-6E8A-4147-A177-3AD203B41FA5}">
                      <a16:colId xmlns:a16="http://schemas.microsoft.com/office/drawing/2014/main" val="2932156873"/>
                    </a:ext>
                  </a:extLst>
                </a:gridCol>
              </a:tblGrid>
              <a:tr h="48755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b="1" kern="1200" dirty="0">
                          <a:effectLst/>
                        </a:rPr>
                        <a:t>Polsko</a:t>
                      </a:r>
                      <a:endParaRPr lang="cs-CZ" sz="20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b="1" kern="1200" dirty="0">
                          <a:effectLst/>
                        </a:rPr>
                        <a:t>Rumunsko</a:t>
                      </a:r>
                      <a:endParaRPr lang="cs-CZ" sz="20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b="1" kern="1200" dirty="0">
                          <a:effectLst/>
                        </a:rPr>
                        <a:t>Slovinsko</a:t>
                      </a:r>
                      <a:endParaRPr lang="cs-CZ" sz="20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b="1" kern="1200" dirty="0">
                          <a:effectLst/>
                        </a:rPr>
                        <a:t>Švédsko</a:t>
                      </a:r>
                      <a:endParaRPr lang="cs-CZ" sz="20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b="1" kern="1200" dirty="0">
                          <a:effectLst/>
                        </a:rPr>
                        <a:t>Finsko</a:t>
                      </a:r>
                      <a:endParaRPr lang="cs-CZ" sz="20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b="1" kern="900" dirty="0">
                          <a:effectLst/>
                        </a:rPr>
                        <a:t>Rakousko</a:t>
                      </a:r>
                      <a:endParaRPr lang="cs-CZ" sz="20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b="1" kern="900" dirty="0">
                          <a:effectLst/>
                        </a:rPr>
                        <a:t>Maďarsko</a:t>
                      </a:r>
                      <a:endParaRPr lang="cs-CZ" sz="2000" b="1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558855"/>
                  </a:ext>
                </a:extLst>
              </a:tr>
              <a:tr h="10156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Silesia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Coral</a:t>
                      </a:r>
                      <a:r>
                        <a:rPr lang="cs-CZ" sz="2000" kern="900" dirty="0">
                          <a:effectLst/>
                        </a:rPr>
                        <a:t> F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Belokranjski</a:t>
                      </a:r>
                      <a:r>
                        <a:rPr lang="cs-CZ" sz="2000" kern="900" dirty="0">
                          <a:effectLst/>
                        </a:rPr>
                        <a:t> lan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Buffalo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Heljä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Ötztaler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GK Helga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1033097"/>
                  </a:ext>
                </a:extLst>
              </a:tr>
              <a:tr h="48755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Bukoz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Simbol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Gorički</a:t>
                      </a:r>
                      <a:r>
                        <a:rPr lang="cs-CZ" sz="2000" kern="900" dirty="0">
                          <a:effectLst/>
                        </a:rPr>
                        <a:t> </a:t>
                      </a:r>
                      <a:r>
                        <a:rPr lang="cs-CZ" sz="2000" kern="900" dirty="0" err="1">
                          <a:effectLst/>
                        </a:rPr>
                        <a:t>rumeni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Nikol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0285412"/>
                  </a:ext>
                </a:extLst>
              </a:tr>
              <a:tr h="48755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Jantarol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Eliaiona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Koroški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Zoltan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3407170"/>
                  </a:ext>
                </a:extLst>
              </a:tr>
              <a:tr h="48755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Lirina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 err="1">
                          <a:effectLst/>
                        </a:rPr>
                        <a:t>Majski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7316144"/>
                  </a:ext>
                </a:extLst>
              </a:tr>
              <a:tr h="48755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Opal F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8961399"/>
                  </a:ext>
                </a:extLst>
              </a:tr>
              <a:tr h="48755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Paltin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>
                          <a:effectLst/>
                        </a:rPr>
                        <a:t> </a:t>
                      </a:r>
                      <a:endParaRPr lang="cs-CZ" sz="2000" kern="9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cs-CZ" sz="2000" kern="900" dirty="0">
                          <a:effectLst/>
                        </a:rPr>
                        <a:t> </a:t>
                      </a:r>
                      <a:endParaRPr lang="cs-CZ" sz="2000" kern="9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7168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093011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718</TotalTime>
  <Words>2043</Words>
  <Application>Microsoft Office PowerPoint</Application>
  <PresentationFormat>Širokoúhlá obrazovka</PresentationFormat>
  <Paragraphs>1035</Paragraphs>
  <Slides>24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Franklin Gothic Book</vt:lpstr>
      <vt:lpstr>Times New Roman</vt:lpstr>
      <vt:lpstr>Wingdings</vt:lpstr>
      <vt:lpstr>Oříznutí</vt:lpstr>
      <vt:lpstr> </vt:lpstr>
      <vt:lpstr>Sklizňová plocha olejného lnu v ČR (ha)</vt:lpstr>
      <vt:lpstr>Prezentace aplikace PowerPoint</vt:lpstr>
      <vt:lpstr>Prezentace aplikace PowerPoint</vt:lpstr>
      <vt:lpstr>Prezentace aplikace PowerPoint</vt:lpstr>
      <vt:lpstr>Přehled přihlášených ploch množitelských porostů (ha)</vt:lpstr>
      <vt:lpstr>Přehled odrůd lnu olejného ze Společného katalogu odrůd druhů zemědělských plodin EU</vt:lpstr>
      <vt:lpstr>Prezentace aplikace PowerPoint</vt:lpstr>
      <vt:lpstr>Přehled odrůd lnu olejného ze Společného katalogu odrůd druhů zemědělských plodin EU</vt:lpstr>
      <vt:lpstr>Výnos semen u odrůd olejného lnu v roce 2023 </vt:lpstr>
      <vt:lpstr>Obsah tuku u odrůd olejného lnu v roce 2023 </vt:lpstr>
      <vt:lpstr>Prezentace aplikace PowerPoint</vt:lpstr>
      <vt:lpstr>Prezentace aplikace PowerPoint</vt:lpstr>
      <vt:lpstr>Plochy  konopí setého (Cannabis sativa L.)  v České republice  (2000 – 2022)</vt:lpstr>
      <vt:lpstr>Plochy  konopí setého (Cannabis sativa L.) v EVROPĚ  (2017 – 2020)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Bjelková Marie (Agritec)</dc:creator>
  <cp:lastModifiedBy>Bjelková Marie (Agritec)</cp:lastModifiedBy>
  <cp:revision>4</cp:revision>
  <dcterms:created xsi:type="dcterms:W3CDTF">2023-09-06T06:59:28Z</dcterms:created>
  <dcterms:modified xsi:type="dcterms:W3CDTF">2023-11-15T07:51:14Z</dcterms:modified>
</cp:coreProperties>
</file>